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81" r:id="rId9"/>
    <p:sldId id="282" r:id="rId10"/>
    <p:sldId id="278" r:id="rId11"/>
    <p:sldId id="277" r:id="rId12"/>
    <p:sldId id="279" r:id="rId13"/>
    <p:sldId id="280" r:id="rId14"/>
    <p:sldId id="256" r:id="rId15"/>
    <p:sldId id="257" r:id="rId16"/>
    <p:sldId id="258" r:id="rId17"/>
    <p:sldId id="290" r:id="rId18"/>
    <p:sldId id="260" r:id="rId19"/>
    <p:sldId id="261" r:id="rId20"/>
    <p:sldId id="262" r:id="rId21"/>
    <p:sldId id="263" r:id="rId22"/>
    <p:sldId id="283" r:id="rId23"/>
    <p:sldId id="289" r:id="rId24"/>
    <p:sldId id="267" r:id="rId25"/>
    <p:sldId id="268" r:id="rId26"/>
    <p:sldId id="269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AC36-D448-45F0-B3B2-D9D082C5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68B6-F8E8-4F1B-8F1B-6894805C3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08D8-7E71-4517-AE93-899824C4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2FD3-7A3D-4E9A-A7EC-D65FEFC4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36CB-4F72-45B0-BF96-6D11AE0AB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F736-0454-4F43-891F-4F227FFE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6241-826D-44A6-88D9-F4A05858A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7D1B-C021-485B-BB64-5C1455ACA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752F-5A23-456D-8789-175FD64EE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7460-EA5B-4E2B-B5DE-4844E7A8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6FA0-17A0-4AEA-9239-6AC7062B4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E473-9DB5-4636-8066-5A8AA38B6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63C4-8C60-4B27-BD4D-662CE575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E6A811-EDEE-40D3-9A0F-F1BCE07F2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4613" cy="2433638"/>
          </a:xfrm>
        </p:spPr>
        <p:txBody>
          <a:bodyPr/>
          <a:lstStyle/>
          <a:p>
            <a:pPr eaLnBrk="1" hangingPunct="1"/>
            <a:r>
              <a:rPr lang="ru-RU" sz="4000" smtClean="0"/>
              <a:t>Федеральная служба по надзору </a:t>
            </a:r>
            <a:br>
              <a:rPr lang="ru-RU" sz="4000" smtClean="0"/>
            </a:br>
            <a:r>
              <a:rPr lang="ru-RU" sz="4000" smtClean="0"/>
              <a:t>в сфере защиты прав потребителей и благополучия человека</a:t>
            </a:r>
            <a:br>
              <a:rPr lang="ru-RU" sz="4000" smtClean="0"/>
            </a:br>
            <a:r>
              <a:rPr lang="ru-RU" sz="4000" smtClean="0"/>
              <a:t>(Роспотребнадзор)</a:t>
            </a:r>
          </a:p>
        </p:txBody>
      </p:sp>
      <p:sp>
        <p:nvSpPr>
          <p:cNvPr id="2051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2" name="Picture 11" descr="fla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852738"/>
            <a:ext cx="5345112" cy="3565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В соответствии с Указом Президента Российской Федерации № 1574 от 31.12.2005 г. «О реестре должностей федеральной государственной службы» работники Федеральной службы Роспотребнадзора относятся к категории государственных гражданских служащих.</a:t>
            </a:r>
          </a:p>
        </p:txBody>
      </p:sp>
      <p:pic>
        <p:nvPicPr>
          <p:cNvPr id="11267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Преимущества государственной гражданской службы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507412" cy="4708525"/>
          </a:xfrm>
        </p:spPr>
        <p:txBody>
          <a:bodyPr/>
          <a:lstStyle/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Гарантированная заработная плата с отчислениями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Оплата труда осуществляется из средств федерального бюджета или бюджета субъекта РФ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Основной оклад по должности и дополнительный оклад по указу Президента ежемесячно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Предоставляется форма установленного образца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имеет доступ в государственные органы, органы местного самоуправления, общественные объединения и иные организации, в связи с исполнением должностных обязанностей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имеет доступ к сведениям, составляющим государственную тайну, если исполнение должностных обязанностей связано с использованием таких сведений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Продолжительность рабочей недели 5 рабочих дней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Рабочий день с 9-00 до 18-00 с перерывом на обед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 Продолжительность основного отпуска 30 календарных дней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Дополнительный отпуск к основному отпуску от 8 дней в начале службы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Через 10 лет службы основной и дополнительный отпуск - 43 дня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выплачивается материальная помощь к отпуску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6925"/>
          </a:xfrm>
        </p:spPr>
        <p:txBody>
          <a:bodyPr/>
          <a:lstStyle/>
          <a:p>
            <a:pPr eaLnBrk="1" hangingPunct="1"/>
            <a:r>
              <a:rPr lang="ru-RU" b="1" smtClean="0"/>
              <a:t>Структура Роспотребнадзора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76600" y="1125538"/>
            <a:ext cx="25908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Центральный аппарат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484313"/>
            <a:ext cx="24479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/>
              <a:t>Управления Роспотребнадзора по субъектам Российской Федерации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116013" y="2997200"/>
            <a:ext cx="208915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Центры гигиены и эпидемиологии в субъектах Российской Федерации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203575" y="2997200"/>
            <a:ext cx="1944688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Научные организации гигиенического и эпидемиологичес-кого профиля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148263" y="2997200"/>
            <a:ext cx="15113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Противо-чумные учреждения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659563" y="1557338"/>
            <a:ext cx="20161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Санэпидслужбы министерств, служб и агентств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484438" y="1700213"/>
            <a:ext cx="719137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2771775" y="21336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500563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364163" y="2133600"/>
            <a:ext cx="7207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940425" y="1700213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6804025" y="2708275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948488" y="2781300"/>
            <a:ext cx="219551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Министерство обороны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6948488" y="3284538"/>
            <a:ext cx="2195512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МВД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948488" y="3573463"/>
            <a:ext cx="219551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ФСБ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948488" y="3933825"/>
            <a:ext cx="219551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Федеральная служба охраны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948488" y="4437063"/>
            <a:ext cx="2195512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Управление делами Президента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948488" y="5013325"/>
            <a:ext cx="21955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Главное управление специальных программ Президента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948488" y="5589588"/>
            <a:ext cx="2195512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1600"/>
              <a:t>ФСИН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6948488" y="5876925"/>
            <a:ext cx="21955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Федеральное медико-биологическое агентство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6804025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6804025" y="3429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6804025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6804025" y="4149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6804025" y="4724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6804025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6804025" y="57340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6804025" y="61658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21" grpId="0" animBg="1"/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55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5143512"/>
            <a:ext cx="8464579" cy="150019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Надзорные функции в сфере защиты прав потребителей и благополучия человека в г. Новомосковске, г. Донском, Богородицком, </a:t>
            </a:r>
            <a:r>
              <a:rPr lang="ru-RU" sz="2400" dirty="0" err="1" smtClean="0"/>
              <a:t>Веневском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Кимовском</a:t>
            </a:r>
            <a:r>
              <a:rPr lang="ru-RU" sz="2400" dirty="0" smtClean="0"/>
              <a:t> и </a:t>
            </a:r>
            <a:r>
              <a:rPr lang="ru-RU" sz="2400" dirty="0" err="1" smtClean="0"/>
              <a:t>Узловском</a:t>
            </a:r>
            <a:r>
              <a:rPr lang="ru-RU" sz="2400" dirty="0" smtClean="0"/>
              <a:t> районах осуществляют высококвалифицированные специалисты территориального отдела</a:t>
            </a:r>
          </a:p>
        </p:txBody>
      </p:sp>
      <p:pic>
        <p:nvPicPr>
          <p:cNvPr id="1026" name="Picture 2" descr="O:\Носова\от Шитовой\2023 для презентации\_MG_8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161" y="71414"/>
            <a:ext cx="555163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2786063"/>
            <a:ext cx="9107487" cy="3143250"/>
          </a:xfrm>
        </p:spPr>
        <p:txBody>
          <a:bodyPr/>
          <a:lstStyle/>
          <a:p>
            <a:pPr eaLnBrk="1" hangingPunct="1"/>
            <a:r>
              <a:rPr lang="ru-RU" sz="3900" dirty="0" smtClean="0"/>
              <a:t>Специалисты </a:t>
            </a:r>
            <a:r>
              <a:rPr lang="ru-RU" sz="3900" dirty="0" err="1" smtClean="0"/>
              <a:t>Новомосковского</a:t>
            </a:r>
            <a:r>
              <a:rPr lang="ru-RU" sz="3900" dirty="0" smtClean="0"/>
              <a:t> территориального отдела Управления </a:t>
            </a:r>
            <a:r>
              <a:rPr lang="ru-RU" sz="3900" dirty="0" err="1" smtClean="0"/>
              <a:t>Роспотребнадзора</a:t>
            </a:r>
            <a:r>
              <a:rPr lang="ru-RU" sz="3900" dirty="0" smtClean="0"/>
              <a:t> по Тульской области осуществляют контроль в следующих направлениях</a:t>
            </a:r>
          </a:p>
        </p:txBody>
      </p:sp>
      <p:pic>
        <p:nvPicPr>
          <p:cNvPr id="2056" name="Picture 8" descr="Роспотребнадз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88913"/>
            <a:ext cx="2378075" cy="2663825"/>
          </a:xfrm>
          <a:noFill/>
        </p:spPr>
      </p:pic>
      <p:pic>
        <p:nvPicPr>
          <p:cNvPr id="2057" name="Picture 9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2378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2378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1084262"/>
          </a:xfrm>
        </p:spPr>
        <p:txBody>
          <a:bodyPr/>
          <a:lstStyle/>
          <a:p>
            <a:pPr eaLnBrk="1" hangingPunct="1"/>
            <a:r>
              <a:rPr lang="ru-RU" sz="3200" b="1" smtClean="0"/>
              <a:t>Условия обучения, воспитания, отдыха и оздоровления детей и подростков</a:t>
            </a:r>
          </a:p>
        </p:txBody>
      </p:sp>
      <p:pic>
        <p:nvPicPr>
          <p:cNvPr id="6151" name="Picture 7" descr="фото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96975"/>
            <a:ext cx="5543550" cy="4157663"/>
          </a:xfr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00663"/>
            <a:ext cx="8075612" cy="1257300"/>
          </a:xfrm>
          <a:noFill/>
        </p:spPr>
        <p:txBody>
          <a:bodyPr anchor="ctr"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Специфика контроля требует знаний в области гигиены детей  подростков, особенностей роста и развития детского организма, его физиологических потребностей в пищевых веществах и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941888"/>
            <a:ext cx="8567738" cy="12573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В результате надзорной деятельности удалось повысить до 98,7% охват горячим питанием школьников, добиться оздоровления 98% детей и подростков, избежать вспышек инфекционных заболеваний и пищевых отравлений в организованных детских коллективах.</a:t>
            </a:r>
          </a:p>
        </p:txBody>
      </p:sp>
      <p:pic>
        <p:nvPicPr>
          <p:cNvPr id="9223" name="Picture 7" descr="фото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425"/>
            <a:ext cx="6121400" cy="459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Профилактика инфекционных и паразитарных заболеваний среди населения</a:t>
            </a:r>
            <a:endParaRPr lang="ru-RU" sz="2400" dirty="0"/>
          </a:p>
        </p:txBody>
      </p:sp>
      <p:pic>
        <p:nvPicPr>
          <p:cNvPr id="3" name="Picture 2" descr="фото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3707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1571612"/>
            <a:ext cx="42862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n-lt"/>
              </a:rPr>
              <a:t>Данный вид надзора требует специальных познаний в области эпидемиологии, клиники и диагностики инфекционных и паразитарных заболеваний, иммунизации взрослого и детского населения соблюдения санитарно-эпидемиологического режима в лечебно-профилактических учреждениях и на подконтрольных объектах.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463" y="4797425"/>
            <a:ext cx="9144000" cy="1727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результате проводимого эпидемиологического надзора в последние годы не регистрируются инфекции, управляемые средствами иммунопрофилактики: корь, краснуха, полиомиелит, эпидемический паротит, коклюш, дифтерия, столбняк, туляремия, сибирская язва. В 3 раза снижена групповая заболеваемость инфекционными болезнями среди населения и в организованных коллективах.</a:t>
            </a:r>
          </a:p>
        </p:txBody>
      </p:sp>
      <p:pic>
        <p:nvPicPr>
          <p:cNvPr id="13319" name="Picture 7" descr="фото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5888"/>
            <a:ext cx="6048375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941387"/>
          </a:xfrm>
        </p:spPr>
        <p:txBody>
          <a:bodyPr/>
          <a:lstStyle/>
          <a:p>
            <a:pPr eaLnBrk="1" hangingPunct="1"/>
            <a:r>
              <a:rPr lang="ru-RU" sz="2900" b="1" smtClean="0"/>
              <a:t>Исполнение действующего законодательства на промышленных объектах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084763"/>
            <a:ext cx="8291513" cy="14732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требует специальных знаний в области гигиены труда, профилактики профессиональных заболеваний, безопасности условий труда, отдыха и бытового обслуживания работников.</a:t>
            </a:r>
          </a:p>
        </p:txBody>
      </p:sp>
      <p:pic>
        <p:nvPicPr>
          <p:cNvPr id="15367" name="Picture 7" descr="фото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052513"/>
            <a:ext cx="5119688" cy="3840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73238"/>
            <a:ext cx="4187825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Руководитель Федеральной службы по надзору в сфере защиты прав потребителей и благополучия человека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Char char="-"/>
            </a:pPr>
            <a:r>
              <a:rPr lang="ru-RU" sz="2400" smtClean="0"/>
              <a:t> Главный государственный санитарный врач Российской Федерации</a:t>
            </a:r>
          </a:p>
          <a:p>
            <a:pPr marL="0" indent="0" algn="ctr" eaLnBrk="1" hangingPunct="1">
              <a:lnSpc>
                <a:spcPct val="90000"/>
              </a:lnSpc>
              <a:buFontTx/>
              <a:buChar char="-"/>
            </a:pPr>
            <a:endParaRPr lang="ru-RU" sz="24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Доктор медицинских наук, профессор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</a:p>
        </p:txBody>
      </p:sp>
      <p:sp>
        <p:nvSpPr>
          <p:cNvPr id="3075" name="AutoShape 8" descr="Анна Юрьевна Попов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5" name="Picture 9" descr="popo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3073400" cy="4229100"/>
          </a:xfrm>
          <a:noFill/>
        </p:spPr>
      </p:pic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Попова Анна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  <p:bldP spid="348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13325"/>
            <a:ext cx="8856662" cy="17287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В результате проведения оздоровительных мероприятий на промышленных предприятиях удалось добиться улучшения условий труда 167 работников, в т.ч. 28 женщин, отсутствия профессиональных заболеваний, обеспечение безопасных параметров воздуха рабочих зон на всех объектах химической, энергетической и строительной отросли промышленности.</a:t>
            </a:r>
          </a:p>
        </p:txBody>
      </p:sp>
      <p:pic>
        <p:nvPicPr>
          <p:cNvPr id="17415" name="Picture 7" descr="фото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5888"/>
            <a:ext cx="6337300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92162"/>
          </a:xfrm>
        </p:spPr>
        <p:txBody>
          <a:bodyPr/>
          <a:lstStyle/>
          <a:p>
            <a:pPr eaLnBrk="1" hangingPunct="1"/>
            <a:r>
              <a:rPr lang="ru-RU" sz="2900" b="1" smtClean="0"/>
              <a:t>Соблюдение действующего законодательства на коммунальных объектах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750" y="5013325"/>
            <a:ext cx="9036050" cy="17002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1700" dirty="0" smtClean="0"/>
              <a:t>Требует специальных познаний в области гигиены атмосферного воздуха, питьевого водоснабжения, жилищ и общественных зданий, санитарной охраны водоемов, почвы и санитарной очистки территории населенных мест. Основной задачей в процессе надзора за коммунальными объектами является обеспечение доброкачественной питьевой водой населения контролируемой территории, не допустить водных вспышек острых кишечных инфекций и бактериального заражения питьевой воды. Так же удалось организовать открытие 11 зон рекреации населения на водных объектах, обеспечить регулярную  плановую санитарную очистку территории населенных мест.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500" dirty="0" smtClean="0"/>
          </a:p>
        </p:txBody>
      </p:sp>
      <p:pic>
        <p:nvPicPr>
          <p:cNvPr id="19463" name="Picture 7" descr="фото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981075"/>
            <a:ext cx="4897438" cy="404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Контроль за питанием населения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требует специальных познаний в области гигиены питания, на предприятиях пищевой промышленности, организациях торговли и общественного питания, качества и безопасности пищевых продуктов, сбалансированного питания, профилактики пищевых отравлений.</a:t>
            </a:r>
          </a:p>
        </p:txBody>
      </p:sp>
      <p:pic>
        <p:nvPicPr>
          <p:cNvPr id="62471" name="Picture 7" descr="фото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00200"/>
            <a:ext cx="33797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Соблюдение прав граждан в сфере защиты прав потребителей</a:t>
            </a:r>
            <a:endParaRPr lang="ru-RU" sz="3200" dirty="0"/>
          </a:p>
        </p:txBody>
      </p:sp>
      <p:pic>
        <p:nvPicPr>
          <p:cNvPr id="3" name="Picture 11" descr="фото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1428737"/>
            <a:ext cx="4319587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864399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+mn-lt"/>
              </a:rPr>
              <a:t>Деятельность территориального отдела по защите прав потребителей включает в себя надзор на потребительском рынке, судебную защиту, информирование и консультирование граждан. Работа по  защите прав потребителей проводится  по следующим направлениям сфер деятельности - услуги торговли и общественного питания, бытовые услуги, туристские услуги, платные медицинские и образовательные услуги, транспортные и прочие услуги.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5984" y="428604"/>
            <a:ext cx="5843588" cy="68264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Юридическое обеспечение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44675"/>
            <a:ext cx="4679950" cy="42814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Контроль за соблюдением санитарного законодательства и законодательства в сфере защиты прав потребителей требует от специалистов познаний в области юриспруденции, знания Кодекса Российской Федерации об административных правонарушениях, Гражданского и Гражданско-процессуального Кодексов РФ.</a:t>
            </a:r>
          </a:p>
        </p:txBody>
      </p:sp>
      <p:pic>
        <p:nvPicPr>
          <p:cNvPr id="2050" name="Picture 2" descr="O:\Носова\от Шитовой\2023 для презентации\IMG_20230110_155001_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4398"/>
            <a:ext cx="3378146" cy="336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81525"/>
            <a:ext cx="8208963" cy="20875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В практике работы активно используется защита прав потребителей в судах, подача судебных исков в защиту неопределенного круга лиц и конкретных потребителей, исков о прекращении деятельности предпринимателей за грубые нарушения действующего законодательства.</a:t>
            </a:r>
          </a:p>
        </p:txBody>
      </p:sp>
      <p:pic>
        <p:nvPicPr>
          <p:cNvPr id="7" name="Содержимое 6" descr="суд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85728"/>
            <a:ext cx="6429420" cy="4214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Филиал ФБУЗ «Центр гигиены и эпидемиологии в Тульской области в городе Новомосковске» обеспечивает деятельность территориального отдела Управления Роспотребнадзора на базе испытательного лабораторного центра.</a:t>
            </a:r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349500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50330" cy="202722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 2023г. Управление Роспотребнадзора по Тульской области </a:t>
            </a:r>
            <a:r>
              <a:rPr lang="ru-RU" sz="2400" smtClean="0"/>
              <a:t>предоставляет возможность  </a:t>
            </a:r>
            <a:r>
              <a:rPr lang="ru-RU" sz="2400" dirty="0" smtClean="0"/>
              <a:t>заключить договор о целевом обучении на медико-профилактическом факультете ФГБОУ ВО «Рязанского государственного медицинского университета имени академика И.П. Павлова» 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457700" y="3273424"/>
            <a:ext cx="1400184" cy="101283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dirty="0" smtClean="0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143240" y="5519738"/>
            <a:ext cx="928694" cy="6953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dirty="0" smtClean="0"/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286412" cy="39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6" grpId="0" build="p"/>
      <p:bldP spid="686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3800" b="1" smtClean="0"/>
              <a:t>Преимущества целевого обучения: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ru-RU" smtClean="0"/>
              <a:t>возможность учиться бесплатно;</a:t>
            </a:r>
          </a:p>
          <a:p>
            <a:pPr eaLnBrk="1" hangingPunct="1"/>
            <a:r>
              <a:rPr lang="ru-RU" smtClean="0"/>
              <a:t>поступление на льготных условиях;</a:t>
            </a:r>
          </a:p>
          <a:p>
            <a:pPr eaLnBrk="1" hangingPunct="1"/>
            <a:r>
              <a:rPr lang="ru-RU" smtClean="0"/>
              <a:t>гарантированное трудоустройство после обучения;</a:t>
            </a:r>
          </a:p>
          <a:p>
            <a:pPr eaLnBrk="1" hangingPunct="1"/>
            <a:r>
              <a:rPr lang="ru-RU" smtClean="0"/>
              <a:t> предоставление общежития.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Документы для получения целевого направления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заявление о выдаче целевого направления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согласие на обработку персональных данных абитуриента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согласие на обработку персональных данных законного представителя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копия паспорта абитуриента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копия паспорта законного представителя (родителя, усыновителя или попечителя) для абитуриентов, не достигших возраста 18 лет (в 1 экземпляре).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pPr eaLnBrk="1" hangingPunct="1"/>
            <a:r>
              <a:rPr lang="ru-RU" sz="3900" b="1" smtClean="0"/>
              <a:t>Ломовцев Александр Эдуардович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Руководитель Управления Федеральной службы по надзору в сфере защиты прав потребителей и благополучия человека по Тульской области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Главный государственный санитарный врач по Тульской области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Доктор медицинских наук</a:t>
            </a:r>
          </a:p>
        </p:txBody>
      </p:sp>
      <p:pic>
        <p:nvPicPr>
          <p:cNvPr id="45063" name="Picture 7" descr="ломовц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0503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8064500" cy="4464050"/>
          </a:xfrm>
        </p:spPr>
        <p:txBody>
          <a:bodyPr/>
          <a:lstStyle/>
          <a:p>
            <a:pPr eaLnBrk="1" hangingPunct="1"/>
            <a:r>
              <a:rPr lang="ru-RU" b="1" smtClean="0"/>
              <a:t>Уважаемые выпускники!</a:t>
            </a:r>
            <a:br>
              <a:rPr lang="ru-RU" b="1" smtClean="0"/>
            </a:br>
            <a:r>
              <a:rPr lang="ru-RU" b="1" smtClean="0"/>
              <a:t>Мы желаем вам найти ваше призвание в жизни. </a:t>
            </a:r>
            <a:br>
              <a:rPr lang="ru-RU" b="1" smtClean="0"/>
            </a:br>
            <a:r>
              <a:rPr lang="ru-RU" b="1" smtClean="0"/>
              <a:t>Успехов вам в достижении заветной мечты!</a:t>
            </a:r>
          </a:p>
        </p:txBody>
      </p:sp>
      <p:pic>
        <p:nvPicPr>
          <p:cNvPr id="73735" name="Picture 7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22907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Михалюк Николай Степанович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875"/>
            <a:ext cx="4114800" cy="4713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Начальник Новомосковского территориального отдела Управления Федеральной службы по надзору в сфере защиты прав потребителей и благополучия человека по Тульской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Главный государственный санитарный врач по г. Новомосковску, г. Донскому, Богородицкому, </a:t>
            </a:r>
            <a:r>
              <a:rPr lang="ru-RU" sz="2000" dirty="0" err="1" smtClean="0"/>
              <a:t>Веневскому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Кимовскому</a:t>
            </a:r>
            <a:r>
              <a:rPr lang="ru-RU" sz="2000" dirty="0" smtClean="0"/>
              <a:t> и </a:t>
            </a:r>
            <a:r>
              <a:rPr lang="ru-RU" sz="2000" dirty="0" err="1" smtClean="0"/>
              <a:t>Узловскому</a:t>
            </a:r>
            <a:r>
              <a:rPr lang="ru-RU" sz="2000" dirty="0" smtClean="0"/>
              <a:t> районам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Доктор медицинских наук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</p:txBody>
      </p:sp>
      <p:pic>
        <p:nvPicPr>
          <p:cNvPr id="47110" name="Picture 6" descr="фото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92338"/>
            <a:ext cx="4244975" cy="3184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История создания службы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15 сентября 1922г. Декретом Народных Комисаров РСФСР созданы </a:t>
            </a:r>
            <a:r>
              <a:rPr lang="ru-RU" altLang="ru-RU" sz="2400" u="sng" smtClean="0">
                <a:solidFill>
                  <a:schemeClr val="tx2"/>
                </a:solidFill>
              </a:rPr>
              <a:t>санитарно- эпидемиологические станции (СЭС)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u="sng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1991г. Советом Министров РСФСР СЭС переименованы в </a:t>
            </a:r>
            <a:r>
              <a:rPr lang="ru-RU" altLang="ru-RU" sz="2400" u="sng" smtClean="0">
                <a:solidFill>
                  <a:schemeClr val="tx2"/>
                </a:solidFill>
              </a:rPr>
              <a:t>Центры государственного санитарно-эпидемиологического надзора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u="sng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12 марта 2004г. создана </a:t>
            </a:r>
            <a:r>
              <a:rPr lang="ru-RU" altLang="ru-RU" sz="2400" u="sng" smtClean="0">
                <a:solidFill>
                  <a:schemeClr val="tx2"/>
                </a:solidFill>
              </a:rPr>
              <a:t>Федеральная служба по надзору в сфере защиты прав потребителей и благополучия человека</a:t>
            </a:r>
            <a:r>
              <a:rPr lang="ru-RU" altLang="ru-RU" sz="2400" smtClean="0">
                <a:solidFill>
                  <a:schemeClr val="tx2"/>
                </a:solidFill>
              </a:rPr>
              <a:t> (функции Министерства здравоохранения РФ, частично функции Министерств экономического развития, торговли, по антимонопольной политике РФ)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100 лет на страже здоровья населения</a:t>
            </a:r>
          </a:p>
        </p:txBody>
      </p:sp>
      <p:pic>
        <p:nvPicPr>
          <p:cNvPr id="5018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08188"/>
            <a:ext cx="4608513" cy="3333750"/>
          </a:xfrm>
          <a:noFill/>
        </p:spPr>
      </p:pic>
      <p:pic>
        <p:nvPicPr>
          <p:cNvPr id="50185" name="Picture 6" descr="Air pollution - Stock Photo Marek Uliasz #3746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84313"/>
            <a:ext cx="3600450" cy="2393950"/>
          </a:xfrm>
          <a:noFill/>
        </p:spPr>
      </p:pic>
      <p:pic>
        <p:nvPicPr>
          <p:cNvPr id="7175" name="Picture 7" descr="фото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89363"/>
            <a:ext cx="3692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Основные направления деятельности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mtClean="0"/>
              <a:t>Санитарный надзор</a:t>
            </a:r>
          </a:p>
          <a:p>
            <a:pPr eaLnBrk="1" hangingPunct="1"/>
            <a:r>
              <a:rPr lang="ru-RU" smtClean="0"/>
              <a:t>Эпидемиологический надзор</a:t>
            </a:r>
          </a:p>
          <a:p>
            <a:pPr eaLnBrk="1" hangingPunct="1"/>
            <a:r>
              <a:rPr lang="ru-RU" smtClean="0"/>
              <a:t>Защита прав потребителей</a:t>
            </a:r>
          </a:p>
          <a:p>
            <a:pPr eaLnBrk="1" hangingPunct="1"/>
            <a:r>
              <a:rPr lang="ru-RU" smtClean="0"/>
              <a:t>Регистрация и лицензирование</a:t>
            </a:r>
          </a:p>
        </p:txBody>
      </p:sp>
      <p:pic>
        <p:nvPicPr>
          <p:cNvPr id="8196" name="Picture 5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/>
              <a:t>Государственные услуги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18487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Государственная регистрация продукции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Лицензирование отдельных видов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Выдача санитарно-эпидемиологических заключений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Прием уведомлений о начале осуществления предпринимательской деятельности</a:t>
            </a:r>
          </a:p>
        </p:txBody>
      </p:sp>
      <p:pic>
        <p:nvPicPr>
          <p:cNvPr id="9220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8" y="4797425"/>
            <a:ext cx="18399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Основные задачи Роспотребнадзора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ru-RU" smtClean="0"/>
              <a:t>Контроль за соблюдением</a:t>
            </a:r>
          </a:p>
          <a:p>
            <a:pPr eaLnBrk="1" hangingPunct="1">
              <a:buFontTx/>
              <a:buNone/>
            </a:pPr>
            <a:r>
              <a:rPr lang="ru-RU" smtClean="0"/>
              <a:t>   санитарного законодательства</a:t>
            </a:r>
          </a:p>
          <a:p>
            <a:pPr eaLnBrk="1" hangingPunct="1"/>
            <a:r>
              <a:rPr lang="ru-RU" smtClean="0"/>
              <a:t>Контроль за соблюдением</a:t>
            </a:r>
          </a:p>
          <a:p>
            <a:pPr eaLnBrk="1" hangingPunct="1">
              <a:buFontTx/>
              <a:buNone/>
            </a:pPr>
            <a:r>
              <a:rPr lang="ru-RU" smtClean="0"/>
              <a:t>   требований технических регламентов</a:t>
            </a:r>
          </a:p>
          <a:p>
            <a:pPr eaLnBrk="1" hangingPunct="1"/>
            <a:r>
              <a:rPr lang="ru-RU" smtClean="0"/>
              <a:t>Контроль за защитой прав потребителей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1140</Words>
  <Application>Microsoft Office PowerPoint</Application>
  <PresentationFormat>Экран (4:3)</PresentationFormat>
  <Paragraphs>104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Федеральная служба по надзору  в сфере защиты прав потребителей и благополучия человека (Роспотребнадзор)</vt:lpstr>
      <vt:lpstr>Попова Анна Юрьевна</vt:lpstr>
      <vt:lpstr>Ломовцев Александр Эдуардович</vt:lpstr>
      <vt:lpstr>Михалюк Николай Степанович</vt:lpstr>
      <vt:lpstr>История создания службы</vt:lpstr>
      <vt:lpstr>100 лет на страже здоровья населения</vt:lpstr>
      <vt:lpstr>Основные направления деятельности</vt:lpstr>
      <vt:lpstr>Государственные услуги</vt:lpstr>
      <vt:lpstr>Основные задачи Роспотребнадзора</vt:lpstr>
      <vt:lpstr>Слайд 10</vt:lpstr>
      <vt:lpstr>Преимущества государственной гражданской службы</vt:lpstr>
      <vt:lpstr>Структура Роспотребнадзора</vt:lpstr>
      <vt:lpstr>Слайд 13</vt:lpstr>
      <vt:lpstr>Специалисты Новомосковского территориального отдела Управления Роспотребнадзора по Тульской области осуществляют контроль в следующих направлениях</vt:lpstr>
      <vt:lpstr>Условия обучения, воспитания, отдыха и оздоровления детей и подростков</vt:lpstr>
      <vt:lpstr>Слайд 16</vt:lpstr>
      <vt:lpstr>Профилактика инфекционных и паразитарных заболеваний среди населения</vt:lpstr>
      <vt:lpstr>Слайд 18</vt:lpstr>
      <vt:lpstr>Исполнение действующего законодательства на промышленных объектах</vt:lpstr>
      <vt:lpstr>Слайд 20</vt:lpstr>
      <vt:lpstr>Соблюдение действующего законодательства на коммунальных объектах </vt:lpstr>
      <vt:lpstr>Контроль за питанием населения</vt:lpstr>
      <vt:lpstr>Соблюдение прав граждан в сфере защиты прав потребителей</vt:lpstr>
      <vt:lpstr>Юридическое обеспечение</vt:lpstr>
      <vt:lpstr>Слайд 25</vt:lpstr>
      <vt:lpstr>Слайд 26</vt:lpstr>
      <vt:lpstr>В 2023г. Управление Роспотребнадзора по Тульской области предоставляет возможность  заключить договор о целевом обучении на медико-профилактическом факультете ФГБОУ ВО «Рязанского государственного медицинского университета имени академика И.П. Павлова» </vt:lpstr>
      <vt:lpstr>Преимущества целевого обучения:</vt:lpstr>
      <vt:lpstr>Документы для получения целевого направления</vt:lpstr>
      <vt:lpstr>Уважаемые выпускники! Мы желаем вам найти ваше призвание в жизни.  Успехов вам в достижении заветной мечты!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отдел Управления Роспотребнадзора по Тульской области осуществляет контроль</dc:title>
  <dc:creator>Admin-01</dc:creator>
  <cp:lastModifiedBy>user</cp:lastModifiedBy>
  <cp:revision>71</cp:revision>
  <dcterms:created xsi:type="dcterms:W3CDTF">2017-09-20T06:49:07Z</dcterms:created>
  <dcterms:modified xsi:type="dcterms:W3CDTF">2023-01-11T14:39:51Z</dcterms:modified>
</cp:coreProperties>
</file>