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0642600" cy="7188200"/>
  <p:notesSz cx="10642600" cy="7188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8671" y="2228342"/>
            <a:ext cx="9051608" cy="1509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7342" y="4025392"/>
            <a:ext cx="7454265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30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30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545132" y="1923567"/>
            <a:ext cx="2983865" cy="486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761391" y="1912530"/>
            <a:ext cx="3211829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30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053"/>
            <a:ext cx="10044049" cy="71789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037" y="511339"/>
            <a:ext cx="8262874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heavy">
                <a:solidFill>
                  <a:srgbClr val="4030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585" y="1884298"/>
            <a:ext cx="8655050" cy="4190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20643" y="6685026"/>
            <a:ext cx="3407664" cy="35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2447" y="6685026"/>
            <a:ext cx="2449258" cy="35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67244" y="6685026"/>
            <a:ext cx="2449258" cy="35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3.png"/><Relationship Id="rId6" Type="http://schemas.openxmlformats.org/officeDocument/2006/relationships/image" Target="../media/image57.png"/><Relationship Id="rId7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0.png"/><Relationship Id="rId6" Type="http://schemas.openxmlformats.org/officeDocument/2006/relationships/image" Target="../media/image64.png"/><Relationship Id="rId7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50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53.png"/><Relationship Id="rId7" Type="http://schemas.openxmlformats.org/officeDocument/2006/relationships/image" Target="../media/image68.png"/><Relationship Id="rId8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jpg"/><Relationship Id="rId5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74.png"/><Relationship Id="rId4" Type="http://schemas.openxmlformats.org/officeDocument/2006/relationships/image" Target="../media/image81.png"/><Relationship Id="rId5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Relationship Id="rId3" Type="http://schemas.openxmlformats.org/officeDocument/2006/relationships/image" Target="../media/image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png"/><Relationship Id="rId5" Type="http://schemas.openxmlformats.org/officeDocument/2006/relationships/image" Target="../media/image90.jpg"/><Relationship Id="rId6" Type="http://schemas.openxmlformats.org/officeDocument/2006/relationships/image" Target="../media/image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png"/><Relationship Id="rId3" Type="http://schemas.openxmlformats.org/officeDocument/2006/relationships/image" Target="../media/image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Relationship Id="rId3" Type="http://schemas.openxmlformats.org/officeDocument/2006/relationships/image" Target="../media/image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png"/><Relationship Id="rId10" Type="http://schemas.openxmlformats.org/officeDocument/2006/relationships/image" Target="../media/image37.jpg"/><Relationship Id="rId11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7938" y="2343729"/>
            <a:ext cx="6157595" cy="40525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L="1146175" marR="8890" indent="2132965">
              <a:lnSpc>
                <a:spcPct val="100000"/>
              </a:lnSpc>
              <a:spcBef>
                <a:spcPts val="110"/>
              </a:spcBef>
            </a:pPr>
            <a:r>
              <a:rPr dirty="0" u="heavy" sz="4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dirty="0" u="heavy" sz="44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dirty="0" u="heavy" sz="4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учаю</a:t>
            </a:r>
            <a:r>
              <a:rPr dirty="0" u="heavy" sz="44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щ</a:t>
            </a:r>
            <a:r>
              <a:rPr dirty="0" u="heavy" sz="44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ая </a:t>
            </a:r>
            <a:r>
              <a:rPr dirty="0" sz="4400" spc="-5" i="1">
                <a:latin typeface="Calibri"/>
                <a:cs typeface="Calibri"/>
              </a:rPr>
              <a:t> </a:t>
            </a:r>
            <a:r>
              <a:rPr dirty="0" u="heavy" sz="4400" spc="-10" i="1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(просветительская)</a:t>
            </a:r>
            <a:endParaRPr sz="4400">
              <a:latin typeface="Calibri"/>
              <a:cs typeface="Calibri"/>
            </a:endParaRPr>
          </a:p>
          <a:p>
            <a:pPr algn="r" marL="12700" marR="5080" indent="257810">
              <a:lnSpc>
                <a:spcPct val="100000"/>
              </a:lnSpc>
              <a:spcBef>
                <a:spcPts val="5"/>
              </a:spcBef>
            </a:pPr>
            <a:r>
              <a:rPr dirty="0" u="heavy" sz="4400" spc="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программа</a:t>
            </a:r>
            <a:r>
              <a:rPr dirty="0" u="heavy" sz="4400" spc="-1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dirty="0" u="heavy" sz="44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вопросам </a:t>
            </a:r>
            <a:r>
              <a:rPr dirty="0" sz="4400" spc="-980" i="1">
                <a:latin typeface="Calibri"/>
                <a:cs typeface="Calibri"/>
              </a:rPr>
              <a:t> </a:t>
            </a:r>
            <a:r>
              <a:rPr dirty="0" u="heavy" sz="4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здорового </a:t>
            </a:r>
            <a:r>
              <a:rPr dirty="0" u="heavy" sz="4400" spc="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питания </a:t>
            </a:r>
            <a:r>
              <a:rPr dirty="0" sz="4400" spc="10" i="1">
                <a:latin typeface="Calibri"/>
                <a:cs typeface="Calibri"/>
              </a:rPr>
              <a:t> </a:t>
            </a:r>
            <a:r>
              <a:rPr dirty="0" u="heavy" sz="4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взрослого</a:t>
            </a:r>
            <a:r>
              <a:rPr dirty="0" u="heavy" sz="4400" spc="-114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населения</a:t>
            </a:r>
            <a:r>
              <a:rPr dirty="0" u="heavy" sz="44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всех</a:t>
            </a:r>
            <a:endParaRPr sz="4400">
              <a:latin typeface="Calibri"/>
              <a:cs typeface="Calibri"/>
            </a:endParaRPr>
          </a:p>
          <a:p>
            <a:pPr algn="r" marR="10795">
              <a:lnSpc>
                <a:spcPct val="100000"/>
              </a:lnSpc>
              <a:spcBef>
                <a:spcPts val="10"/>
              </a:spcBef>
            </a:pPr>
            <a:r>
              <a:rPr dirty="0" u="heavy" sz="44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возрастов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4" name="object 4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989"/>
            <a:ext cx="10044049" cy="70750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6193" y="316542"/>
            <a:ext cx="7126605" cy="8096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2205"/>
              </a:lnSpc>
              <a:spcBef>
                <a:spcPts val="90"/>
              </a:spcBef>
            </a:pPr>
            <a:r>
              <a:rPr dirty="0" sz="2200" spc="-10" b="1">
                <a:latin typeface="Times New Roman"/>
                <a:cs typeface="Times New Roman"/>
              </a:rPr>
              <a:t>Закон второй: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соответствие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химического</a:t>
            </a:r>
            <a:r>
              <a:rPr dirty="0" sz="2200" spc="-5" b="1">
                <a:latin typeface="Times New Roman"/>
                <a:cs typeface="Times New Roman"/>
              </a:rPr>
              <a:t> </a:t>
            </a:r>
            <a:r>
              <a:rPr dirty="0" sz="2200" spc="5" b="1">
                <a:latin typeface="Times New Roman"/>
                <a:cs typeface="Times New Roman"/>
              </a:rPr>
              <a:t>состава</a:t>
            </a:r>
            <a:endParaRPr sz="2200">
              <a:latin typeface="Times New Roman"/>
              <a:cs typeface="Times New Roman"/>
            </a:endParaRPr>
          </a:p>
          <a:p>
            <a:pPr algn="ctr" marL="12065" marR="5080">
              <a:lnSpc>
                <a:spcPct val="67000"/>
              </a:lnSpc>
              <a:spcBef>
                <a:spcPts val="440"/>
              </a:spcBef>
            </a:pPr>
            <a:r>
              <a:rPr dirty="0" sz="2200" spc="-5" b="1">
                <a:latin typeface="Times New Roman"/>
                <a:cs typeface="Times New Roman"/>
              </a:rPr>
              <a:t>рациона </a:t>
            </a:r>
            <a:r>
              <a:rPr dirty="0" sz="2200" spc="-15" b="1">
                <a:latin typeface="Times New Roman"/>
                <a:cs typeface="Times New Roman"/>
              </a:rPr>
              <a:t>человека </a:t>
            </a:r>
            <a:r>
              <a:rPr dirty="0" sz="2200" spc="-20" b="1">
                <a:latin typeface="Times New Roman"/>
                <a:cs typeface="Times New Roman"/>
              </a:rPr>
              <a:t>его </a:t>
            </a:r>
            <a:r>
              <a:rPr dirty="0" sz="2200" spc="-5" b="1">
                <a:latin typeface="Times New Roman"/>
                <a:cs typeface="Times New Roman"/>
              </a:rPr>
              <a:t>физиологическим потребностям в </a:t>
            </a:r>
            <a:r>
              <a:rPr dirty="0" u="none" sz="2200" spc="-53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пищевых</a:t>
            </a:r>
            <a:r>
              <a:rPr dirty="0" sz="2200" spc="-1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веществах.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5667" y="1464233"/>
            <a:ext cx="7311390" cy="121983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algn="ctr" marL="12065" marR="5080" indent="4445">
              <a:lnSpc>
                <a:spcPct val="75000"/>
              </a:lnSpc>
              <a:spcBef>
                <a:spcPts val="715"/>
              </a:spcBef>
            </a:pPr>
            <a:r>
              <a:rPr dirty="0" sz="1950" spc="10" b="1">
                <a:solidFill>
                  <a:srgbClr val="403052"/>
                </a:solidFill>
                <a:latin typeface="Calibri"/>
                <a:cs typeface="Calibri"/>
              </a:rPr>
              <a:t>Пищевые</a:t>
            </a:r>
            <a:r>
              <a:rPr dirty="0" sz="1950" spc="35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вещества </a:t>
            </a:r>
            <a:r>
              <a:rPr dirty="0" sz="1950" spc="10" b="1">
                <a:solidFill>
                  <a:srgbClr val="403052"/>
                </a:solidFill>
                <a:latin typeface="Calibri"/>
                <a:cs typeface="Calibri"/>
              </a:rPr>
              <a:t>или нутриенты</a:t>
            </a:r>
            <a:r>
              <a:rPr dirty="0" sz="1950" spc="20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- </a:t>
            </a:r>
            <a:r>
              <a:rPr dirty="0" sz="1950" spc="-10">
                <a:solidFill>
                  <a:srgbClr val="403052"/>
                </a:solidFill>
                <a:latin typeface="Calibri"/>
                <a:cs typeface="Calibri"/>
              </a:rPr>
              <a:t>это</a:t>
            </a:r>
            <a:r>
              <a:rPr dirty="0" sz="19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химические</a:t>
            </a:r>
            <a:r>
              <a:rPr dirty="0" sz="19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вещества,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 составные</a:t>
            </a:r>
            <a:r>
              <a:rPr dirty="0" sz="19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части</a:t>
            </a:r>
            <a:r>
              <a:rPr dirty="0" sz="19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пищевых</a:t>
            </a:r>
            <a:r>
              <a:rPr dirty="0" sz="19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продуктов,</a:t>
            </a:r>
            <a:r>
              <a:rPr dirty="0" sz="19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которые</a:t>
            </a:r>
            <a:r>
              <a:rPr dirty="0" sz="19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организм</a:t>
            </a:r>
            <a:r>
              <a:rPr dirty="0" sz="19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использует </a:t>
            </a:r>
            <a:r>
              <a:rPr dirty="0" sz="1950" spc="-4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для построения, обновления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исправления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своих органов и </a:t>
            </a:r>
            <a:r>
              <a:rPr dirty="0" sz="19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тканей,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а также для получения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из них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энергии для выполнения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работы.</a:t>
            </a:r>
            <a:r>
              <a:rPr dirty="0" sz="1950" spc="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Различают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две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 группы</a:t>
            </a:r>
            <a:r>
              <a:rPr dirty="0" sz="19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пищевых</a:t>
            </a:r>
            <a:r>
              <a:rPr dirty="0" sz="1950" spc="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веществ: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4531" y="3608628"/>
            <a:ext cx="230060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72440" indent="-47307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dirty="0" sz="1750" spc="5" b="1">
                <a:latin typeface="Times New Roman"/>
                <a:cs typeface="Times New Roman"/>
              </a:rPr>
              <a:t>Макронутриенты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4531" y="3829913"/>
            <a:ext cx="282511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1941195" algn="l"/>
              </a:tabLst>
            </a:pPr>
            <a:r>
              <a:rPr dirty="0" sz="1750" spc="10">
                <a:latin typeface="Times New Roman"/>
                <a:cs typeface="Times New Roman"/>
              </a:rPr>
              <a:t>(основные	</a:t>
            </a:r>
            <a:r>
              <a:rPr dirty="0" sz="1750" spc="5">
                <a:latin typeface="Times New Roman"/>
                <a:cs typeface="Times New Roman"/>
              </a:rPr>
              <a:t>пищевые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4531" y="4054551"/>
            <a:ext cx="2823210" cy="5200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ts val="1935"/>
              </a:lnSpc>
              <a:spcBef>
                <a:spcPts val="114"/>
              </a:spcBef>
              <a:tabLst>
                <a:tab pos="1086485" algn="l"/>
                <a:tab pos="1290955" algn="l"/>
                <a:tab pos="2025014" algn="l"/>
                <a:tab pos="2689860" algn="l"/>
              </a:tabLst>
            </a:pPr>
            <a:r>
              <a:rPr dirty="0" sz="1750" spc="10">
                <a:latin typeface="Times New Roman"/>
                <a:cs typeface="Times New Roman"/>
              </a:rPr>
              <a:t>в</a:t>
            </a:r>
            <a:r>
              <a:rPr dirty="0" sz="1750" spc="-15">
                <a:latin typeface="Times New Roman"/>
                <a:cs typeface="Times New Roman"/>
              </a:rPr>
              <a:t>е</a:t>
            </a:r>
            <a:r>
              <a:rPr dirty="0" sz="1750" spc="15">
                <a:latin typeface="Times New Roman"/>
                <a:cs typeface="Times New Roman"/>
              </a:rPr>
              <a:t>щ</a:t>
            </a:r>
            <a:r>
              <a:rPr dirty="0" sz="1750" spc="35">
                <a:latin typeface="Times New Roman"/>
                <a:cs typeface="Times New Roman"/>
              </a:rPr>
              <a:t>е</a:t>
            </a:r>
            <a:r>
              <a:rPr dirty="0" sz="1750" spc="10">
                <a:latin typeface="Times New Roman"/>
                <a:cs typeface="Times New Roman"/>
              </a:rPr>
              <a:t>с</a:t>
            </a:r>
            <a:r>
              <a:rPr dirty="0" sz="1750" spc="-5">
                <a:latin typeface="Times New Roman"/>
                <a:cs typeface="Times New Roman"/>
              </a:rPr>
              <a:t>т</a:t>
            </a:r>
            <a:r>
              <a:rPr dirty="0" sz="1750" spc="-40">
                <a:latin typeface="Times New Roman"/>
                <a:cs typeface="Times New Roman"/>
              </a:rPr>
              <a:t>в</a:t>
            </a:r>
            <a:r>
              <a:rPr dirty="0" sz="1750" spc="10">
                <a:latin typeface="Times New Roman"/>
                <a:cs typeface="Times New Roman"/>
              </a:rPr>
              <a:t>а</a:t>
            </a:r>
            <a:r>
              <a:rPr dirty="0" sz="1750" spc="5">
                <a:latin typeface="Times New Roman"/>
                <a:cs typeface="Times New Roman"/>
              </a:rPr>
              <a:t>)</a:t>
            </a:r>
            <a:r>
              <a:rPr dirty="0" sz="1750">
                <a:latin typeface="Times New Roman"/>
                <a:cs typeface="Times New Roman"/>
              </a:rPr>
              <a:t>	</a:t>
            </a:r>
            <a:r>
              <a:rPr dirty="0" sz="1750" spc="5" b="1">
                <a:latin typeface="Times New Roman"/>
                <a:cs typeface="Times New Roman"/>
              </a:rPr>
              <a:t>-</a:t>
            </a:r>
            <a:r>
              <a:rPr dirty="0" sz="1750" b="1">
                <a:latin typeface="Times New Roman"/>
                <a:cs typeface="Times New Roman"/>
              </a:rPr>
              <a:t>	</a:t>
            </a:r>
            <a:r>
              <a:rPr dirty="0" sz="1750" spc="-25">
                <a:latin typeface="Times New Roman"/>
                <a:cs typeface="Times New Roman"/>
              </a:rPr>
              <a:t>б</a:t>
            </a:r>
            <a:r>
              <a:rPr dirty="0" sz="1750" spc="-15">
                <a:latin typeface="Times New Roman"/>
                <a:cs typeface="Times New Roman"/>
              </a:rPr>
              <a:t>е</a:t>
            </a:r>
            <a:r>
              <a:rPr dirty="0" sz="1750" spc="-10">
                <a:latin typeface="Times New Roman"/>
                <a:cs typeface="Times New Roman"/>
              </a:rPr>
              <a:t>л</a:t>
            </a:r>
            <a:r>
              <a:rPr dirty="0" sz="1750" spc="15">
                <a:latin typeface="Times New Roman"/>
                <a:cs typeface="Times New Roman"/>
              </a:rPr>
              <a:t>к</a:t>
            </a:r>
            <a:r>
              <a:rPr dirty="0" sz="1750" spc="5">
                <a:latin typeface="Times New Roman"/>
                <a:cs typeface="Times New Roman"/>
              </a:rPr>
              <a:t>и</a:t>
            </a:r>
            <a:r>
              <a:rPr dirty="0" sz="1750">
                <a:latin typeface="Times New Roman"/>
                <a:cs typeface="Times New Roman"/>
              </a:rPr>
              <a:t>,</a:t>
            </a:r>
            <a:r>
              <a:rPr dirty="0" sz="1750">
                <a:latin typeface="Times New Roman"/>
                <a:cs typeface="Times New Roman"/>
              </a:rPr>
              <a:t>	</a:t>
            </a:r>
            <a:r>
              <a:rPr dirty="0" sz="1750">
                <a:latin typeface="Times New Roman"/>
                <a:cs typeface="Times New Roman"/>
              </a:rPr>
              <a:t>ж</a:t>
            </a:r>
            <a:r>
              <a:rPr dirty="0" sz="1750" spc="-15">
                <a:latin typeface="Times New Roman"/>
                <a:cs typeface="Times New Roman"/>
              </a:rPr>
              <a:t>и</a:t>
            </a:r>
            <a:r>
              <a:rPr dirty="0" sz="1750" spc="15">
                <a:latin typeface="Times New Roman"/>
                <a:cs typeface="Times New Roman"/>
              </a:rPr>
              <a:t>р</a:t>
            </a:r>
            <a:r>
              <a:rPr dirty="0" sz="1750" spc="10">
                <a:latin typeface="Times New Roman"/>
                <a:cs typeface="Times New Roman"/>
              </a:rPr>
              <a:t>ы</a:t>
            </a:r>
            <a:r>
              <a:rPr dirty="0" sz="1750">
                <a:latin typeface="Times New Roman"/>
                <a:cs typeface="Times New Roman"/>
              </a:rPr>
              <a:t>	</a:t>
            </a:r>
            <a:r>
              <a:rPr dirty="0" sz="1750" spc="10">
                <a:latin typeface="Times New Roman"/>
                <a:cs typeface="Times New Roman"/>
              </a:rPr>
              <a:t>и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ts val="1935"/>
              </a:lnSpc>
            </a:pPr>
            <a:r>
              <a:rPr dirty="0" sz="1750" spc="-15">
                <a:latin typeface="Times New Roman"/>
                <a:cs typeface="Times New Roman"/>
              </a:rPr>
              <a:t>углеводы</a:t>
            </a:r>
            <a:r>
              <a:rPr dirty="0" sz="1750" spc="1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-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spc="-5">
                <a:latin typeface="Times New Roman"/>
                <a:cs typeface="Times New Roman"/>
              </a:rPr>
              <a:t>нужны</a:t>
            </a:r>
            <a:r>
              <a:rPr dirty="0" sz="1750" spc="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человеку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spc="10">
                <a:latin typeface="Times New Roman"/>
                <a:cs typeface="Times New Roman"/>
              </a:rPr>
              <a:t>в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4531" y="4500892"/>
            <a:ext cx="2821940" cy="74485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just" marR="5080">
              <a:lnSpc>
                <a:spcPts val="1770"/>
              </a:lnSpc>
              <a:spcBef>
                <a:spcPts val="450"/>
              </a:spcBef>
              <a:tabLst>
                <a:tab pos="1824355" algn="l"/>
              </a:tabLst>
            </a:pPr>
            <a:r>
              <a:rPr dirty="0" sz="1750" spc="-5">
                <a:latin typeface="Times New Roman"/>
                <a:cs typeface="Times New Roman"/>
              </a:rPr>
              <a:t>количествах,</a:t>
            </a:r>
            <a:r>
              <a:rPr dirty="0" sz="1750">
                <a:latin typeface="Times New Roman"/>
                <a:cs typeface="Times New Roman"/>
              </a:rPr>
              <a:t> </a:t>
            </a:r>
            <a:r>
              <a:rPr dirty="0" sz="1750" spc="-5">
                <a:latin typeface="Times New Roman"/>
                <a:cs typeface="Times New Roman"/>
              </a:rPr>
              <a:t>измеряемых </a:t>
            </a:r>
            <a:r>
              <a:rPr dirty="0" sz="1750" spc="-42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н</a:t>
            </a:r>
            <a:r>
              <a:rPr dirty="0" sz="1750" spc="40">
                <a:latin typeface="Times New Roman"/>
                <a:cs typeface="Times New Roman"/>
              </a:rPr>
              <a:t>е</a:t>
            </a:r>
            <a:r>
              <a:rPr dirty="0" sz="1750" spc="10">
                <a:latin typeface="Times New Roman"/>
                <a:cs typeface="Times New Roman"/>
              </a:rPr>
              <a:t>с</a:t>
            </a:r>
            <a:r>
              <a:rPr dirty="0" sz="1750" spc="-65">
                <a:latin typeface="Times New Roman"/>
                <a:cs typeface="Times New Roman"/>
              </a:rPr>
              <a:t>к</a:t>
            </a:r>
            <a:r>
              <a:rPr dirty="0" sz="1750" spc="-35">
                <a:latin typeface="Times New Roman"/>
                <a:cs typeface="Times New Roman"/>
              </a:rPr>
              <a:t>о</a:t>
            </a:r>
            <a:r>
              <a:rPr dirty="0" sz="1750" spc="-10">
                <a:latin typeface="Times New Roman"/>
                <a:cs typeface="Times New Roman"/>
              </a:rPr>
              <a:t>ль</a:t>
            </a:r>
            <a:r>
              <a:rPr dirty="0" sz="1750" spc="15">
                <a:latin typeface="Times New Roman"/>
                <a:cs typeface="Times New Roman"/>
              </a:rPr>
              <a:t>к</a:t>
            </a:r>
            <a:r>
              <a:rPr dirty="0" sz="1750" spc="5">
                <a:latin typeface="Times New Roman"/>
                <a:cs typeface="Times New Roman"/>
              </a:rPr>
              <a:t>и</a:t>
            </a:r>
            <a:r>
              <a:rPr dirty="0" sz="1750">
                <a:latin typeface="Times New Roman"/>
                <a:cs typeface="Times New Roman"/>
              </a:rPr>
              <a:t>м</a:t>
            </a:r>
            <a:r>
              <a:rPr dirty="0" sz="1750" spc="10">
                <a:latin typeface="Times New Roman"/>
                <a:cs typeface="Times New Roman"/>
              </a:rPr>
              <a:t>и</a:t>
            </a:r>
            <a:r>
              <a:rPr dirty="0" sz="1750">
                <a:latin typeface="Times New Roman"/>
                <a:cs typeface="Times New Roman"/>
              </a:rPr>
              <a:t>	</a:t>
            </a:r>
            <a:r>
              <a:rPr dirty="0" sz="1750" spc="5">
                <a:latin typeface="Times New Roman"/>
                <a:cs typeface="Times New Roman"/>
              </a:rPr>
              <a:t>д</a:t>
            </a:r>
            <a:r>
              <a:rPr dirty="0" sz="1750" spc="30">
                <a:latin typeface="Times New Roman"/>
                <a:cs typeface="Times New Roman"/>
              </a:rPr>
              <a:t>е</a:t>
            </a:r>
            <a:r>
              <a:rPr dirty="0" sz="1750" spc="10">
                <a:latin typeface="Times New Roman"/>
                <a:cs typeface="Times New Roman"/>
              </a:rPr>
              <a:t>с</a:t>
            </a:r>
            <a:r>
              <a:rPr dirty="0" sz="1750" spc="5">
                <a:latin typeface="Times New Roman"/>
                <a:cs typeface="Times New Roman"/>
              </a:rPr>
              <a:t>ят</a:t>
            </a:r>
            <a:r>
              <a:rPr dirty="0" sz="1750" spc="-40">
                <a:latin typeface="Times New Roman"/>
                <a:cs typeface="Times New Roman"/>
              </a:rPr>
              <a:t>к</a:t>
            </a:r>
            <a:r>
              <a:rPr dirty="0" sz="1750" spc="10">
                <a:latin typeface="Times New Roman"/>
                <a:cs typeface="Times New Roman"/>
              </a:rPr>
              <a:t>а</a:t>
            </a:r>
            <a:r>
              <a:rPr dirty="0" sz="1750" spc="-5">
                <a:latin typeface="Times New Roman"/>
                <a:cs typeface="Times New Roman"/>
              </a:rPr>
              <a:t>м</a:t>
            </a:r>
            <a:r>
              <a:rPr dirty="0" sz="1750" spc="5">
                <a:latin typeface="Times New Roman"/>
                <a:cs typeface="Times New Roman"/>
              </a:rPr>
              <a:t>и  </a:t>
            </a:r>
            <a:r>
              <a:rPr dirty="0" sz="1750" spc="5">
                <a:latin typeface="Times New Roman"/>
                <a:cs typeface="Times New Roman"/>
              </a:rPr>
              <a:t>граммов.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3956" y="3638245"/>
            <a:ext cx="282130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72440" indent="-47307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472440" algn="l"/>
                <a:tab pos="473075" algn="l"/>
                <a:tab pos="2733040" algn="l"/>
              </a:tabLst>
            </a:pPr>
            <a:r>
              <a:rPr dirty="0" sz="1750" spc="15" b="1">
                <a:latin typeface="Times New Roman"/>
                <a:cs typeface="Times New Roman"/>
              </a:rPr>
              <a:t>М</a:t>
            </a:r>
            <a:r>
              <a:rPr dirty="0" sz="1750" spc="15" b="1">
                <a:latin typeface="Times New Roman"/>
                <a:cs typeface="Times New Roman"/>
              </a:rPr>
              <a:t>ик</a:t>
            </a:r>
            <a:r>
              <a:rPr dirty="0" sz="1750" spc="-25" b="1">
                <a:latin typeface="Times New Roman"/>
                <a:cs typeface="Times New Roman"/>
              </a:rPr>
              <a:t>р</a:t>
            </a:r>
            <a:r>
              <a:rPr dirty="0" sz="1750" spc="15" b="1">
                <a:latin typeface="Times New Roman"/>
                <a:cs typeface="Times New Roman"/>
              </a:rPr>
              <a:t>о</a:t>
            </a:r>
            <a:r>
              <a:rPr dirty="0" sz="1750" spc="-10" b="1">
                <a:latin typeface="Times New Roman"/>
                <a:cs typeface="Times New Roman"/>
              </a:rPr>
              <a:t>н</a:t>
            </a:r>
            <a:r>
              <a:rPr dirty="0" sz="1750" spc="15" b="1">
                <a:latin typeface="Times New Roman"/>
                <a:cs typeface="Times New Roman"/>
              </a:rPr>
              <a:t>у</a:t>
            </a:r>
            <a:r>
              <a:rPr dirty="0" sz="1750" spc="30" b="1">
                <a:latin typeface="Times New Roman"/>
                <a:cs typeface="Times New Roman"/>
              </a:rPr>
              <a:t>т</a:t>
            </a:r>
            <a:r>
              <a:rPr dirty="0" sz="1750" spc="-25" b="1">
                <a:latin typeface="Times New Roman"/>
                <a:cs typeface="Times New Roman"/>
              </a:rPr>
              <a:t>р</a:t>
            </a:r>
            <a:r>
              <a:rPr dirty="0" sz="1750" spc="10" b="1">
                <a:latin typeface="Times New Roman"/>
                <a:cs typeface="Times New Roman"/>
              </a:rPr>
              <a:t>ие</a:t>
            </a:r>
            <a:r>
              <a:rPr dirty="0" sz="1750" spc="-10" b="1">
                <a:latin typeface="Times New Roman"/>
                <a:cs typeface="Times New Roman"/>
              </a:rPr>
              <a:t>н</a:t>
            </a:r>
            <a:r>
              <a:rPr dirty="0" sz="1750" b="1">
                <a:latin typeface="Times New Roman"/>
                <a:cs typeface="Times New Roman"/>
              </a:rPr>
              <a:t>т</a:t>
            </a:r>
            <a:r>
              <a:rPr dirty="0" sz="1750" spc="10" b="1">
                <a:latin typeface="Times New Roman"/>
                <a:cs typeface="Times New Roman"/>
              </a:rPr>
              <a:t>ы</a:t>
            </a:r>
            <a:r>
              <a:rPr dirty="0" sz="1750" b="1">
                <a:latin typeface="Times New Roman"/>
                <a:cs typeface="Times New Roman"/>
              </a:rPr>
              <a:t>	</a:t>
            </a:r>
            <a:r>
              <a:rPr dirty="0" sz="1750" spc="5">
                <a:latin typeface="Times New Roman"/>
                <a:cs typeface="Times New Roman"/>
              </a:rPr>
              <a:t>-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3956" y="3859194"/>
            <a:ext cx="2827020" cy="96646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R="5080">
              <a:lnSpc>
                <a:spcPct val="83800"/>
              </a:lnSpc>
              <a:spcBef>
                <a:spcPts val="459"/>
              </a:spcBef>
            </a:pPr>
            <a:r>
              <a:rPr dirty="0" sz="1750" spc="10">
                <a:latin typeface="Times New Roman"/>
                <a:cs typeface="Times New Roman"/>
              </a:rPr>
              <a:t>витамины</a:t>
            </a:r>
            <a:r>
              <a:rPr dirty="0" sz="1750" spc="15">
                <a:latin typeface="Times New Roman"/>
                <a:cs typeface="Times New Roman"/>
              </a:rPr>
              <a:t> </a:t>
            </a:r>
            <a:r>
              <a:rPr dirty="0" sz="1750" spc="10">
                <a:latin typeface="Times New Roman"/>
                <a:cs typeface="Times New Roman"/>
              </a:rPr>
              <a:t>и</a:t>
            </a:r>
            <a:r>
              <a:rPr dirty="0" sz="1750" spc="1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минеральные 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вещества - </a:t>
            </a:r>
            <a:r>
              <a:rPr dirty="0" sz="1750" spc="-10">
                <a:latin typeface="Times New Roman"/>
                <a:cs typeface="Times New Roman"/>
              </a:rPr>
              <a:t>нужны </a:t>
            </a:r>
            <a:r>
              <a:rPr dirty="0" sz="1750" spc="-5">
                <a:latin typeface="Times New Roman"/>
                <a:cs typeface="Times New Roman"/>
              </a:rPr>
              <a:t>человеку </a:t>
            </a:r>
            <a:r>
              <a:rPr dirty="0" sz="1750" spc="10">
                <a:latin typeface="Times New Roman"/>
                <a:cs typeface="Times New Roman"/>
              </a:rPr>
              <a:t>и </a:t>
            </a:r>
            <a:r>
              <a:rPr dirty="0" sz="1750" spc="-42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находятся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в</a:t>
            </a:r>
            <a:r>
              <a:rPr dirty="0" sz="1750" spc="10">
                <a:latin typeface="Times New Roman"/>
                <a:cs typeface="Times New Roman"/>
              </a:rPr>
              <a:t> пище</a:t>
            </a:r>
            <a:r>
              <a:rPr dirty="0" sz="1750" spc="1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в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spc="-15">
                <a:latin typeface="Times New Roman"/>
                <a:cs typeface="Times New Roman"/>
              </a:rPr>
              <a:t>очень 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spc="10">
                <a:latin typeface="Times New Roman"/>
                <a:cs typeface="Times New Roman"/>
              </a:rPr>
              <a:t>малых</a:t>
            </a:r>
            <a:r>
              <a:rPr dirty="0" sz="1750" spc="400">
                <a:latin typeface="Times New Roman"/>
                <a:cs typeface="Times New Roman"/>
              </a:rPr>
              <a:t> </a:t>
            </a:r>
            <a:r>
              <a:rPr dirty="0" sz="1750" spc="-5">
                <a:latin typeface="Times New Roman"/>
                <a:cs typeface="Times New Roman"/>
              </a:rPr>
              <a:t>количествах</a:t>
            </a:r>
            <a:r>
              <a:rPr dirty="0" sz="1750" spc="4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-</a:t>
            </a:r>
            <a:r>
              <a:rPr dirty="0" sz="1750" spc="395">
                <a:latin typeface="Times New Roman"/>
                <a:cs typeface="Times New Roman"/>
              </a:rPr>
              <a:t> </a:t>
            </a:r>
            <a:r>
              <a:rPr dirty="0" sz="1750" spc="10">
                <a:latin typeface="Times New Roman"/>
                <a:cs typeface="Times New Roman"/>
              </a:rPr>
              <a:t>в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3956" y="4755286"/>
            <a:ext cx="2820035" cy="5200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R="5080">
              <a:lnSpc>
                <a:spcPts val="1770"/>
              </a:lnSpc>
              <a:spcBef>
                <a:spcPts val="450"/>
              </a:spcBef>
              <a:tabLst>
                <a:tab pos="2454275" algn="l"/>
              </a:tabLst>
            </a:pPr>
            <a:r>
              <a:rPr dirty="0" sz="1750" spc="-5">
                <a:latin typeface="Times New Roman"/>
                <a:cs typeface="Times New Roman"/>
              </a:rPr>
              <a:t>м</a:t>
            </a:r>
            <a:r>
              <a:rPr dirty="0" sz="1750" spc="5">
                <a:latin typeface="Times New Roman"/>
                <a:cs typeface="Times New Roman"/>
              </a:rPr>
              <a:t>и</a:t>
            </a:r>
            <a:r>
              <a:rPr dirty="0" sz="1750" spc="-5">
                <a:latin typeface="Times New Roman"/>
                <a:cs typeface="Times New Roman"/>
              </a:rPr>
              <a:t>л</a:t>
            </a:r>
            <a:r>
              <a:rPr dirty="0" sz="1750" spc="-10">
                <a:latin typeface="Times New Roman"/>
                <a:cs typeface="Times New Roman"/>
              </a:rPr>
              <a:t>л</a:t>
            </a:r>
            <a:r>
              <a:rPr dirty="0" sz="1750" spc="5">
                <a:latin typeface="Times New Roman"/>
                <a:cs typeface="Times New Roman"/>
              </a:rPr>
              <a:t>и</a:t>
            </a:r>
            <a:r>
              <a:rPr dirty="0" sz="1750" spc="-5">
                <a:latin typeface="Times New Roman"/>
                <a:cs typeface="Times New Roman"/>
              </a:rPr>
              <a:t>г</a:t>
            </a:r>
            <a:r>
              <a:rPr dirty="0" sz="1750" spc="15">
                <a:latin typeface="Times New Roman"/>
                <a:cs typeface="Times New Roman"/>
              </a:rPr>
              <a:t>р</a:t>
            </a:r>
            <a:r>
              <a:rPr dirty="0" sz="1750" spc="10">
                <a:latin typeface="Times New Roman"/>
                <a:cs typeface="Times New Roman"/>
              </a:rPr>
              <a:t>а</a:t>
            </a:r>
            <a:r>
              <a:rPr dirty="0" sz="1750" spc="-5">
                <a:latin typeface="Times New Roman"/>
                <a:cs typeface="Times New Roman"/>
              </a:rPr>
              <a:t>мм</a:t>
            </a:r>
            <a:r>
              <a:rPr dirty="0" sz="1750" spc="10">
                <a:latin typeface="Times New Roman"/>
                <a:cs typeface="Times New Roman"/>
              </a:rPr>
              <a:t>а</a:t>
            </a:r>
            <a:r>
              <a:rPr dirty="0" sz="1750" spc="5">
                <a:latin typeface="Times New Roman"/>
                <a:cs typeface="Times New Roman"/>
              </a:rPr>
              <a:t>х</a:t>
            </a:r>
            <a:r>
              <a:rPr dirty="0" sz="1750">
                <a:latin typeface="Times New Roman"/>
                <a:cs typeface="Times New Roman"/>
              </a:rPr>
              <a:t>	</a:t>
            </a:r>
            <a:r>
              <a:rPr dirty="0" sz="1750" spc="15">
                <a:latin typeface="Times New Roman"/>
                <a:cs typeface="Times New Roman"/>
              </a:rPr>
              <a:t>и</a:t>
            </a:r>
            <a:r>
              <a:rPr dirty="0" sz="1750" spc="-5">
                <a:latin typeface="Times New Roman"/>
                <a:cs typeface="Times New Roman"/>
              </a:rPr>
              <a:t>л</a:t>
            </a:r>
            <a:r>
              <a:rPr dirty="0" sz="1750" spc="5">
                <a:latin typeface="Times New Roman"/>
                <a:cs typeface="Times New Roman"/>
              </a:rPr>
              <a:t>и  </a:t>
            </a:r>
            <a:r>
              <a:rPr dirty="0" sz="1750" spc="5">
                <a:latin typeface="Times New Roman"/>
                <a:cs typeface="Times New Roman"/>
              </a:rPr>
              <a:t>микрограммах.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656700"/>
            <a:ext cx="10044430" cy="4527550"/>
            <a:chOff x="0" y="2656700"/>
            <a:chExt cx="10044430" cy="4527550"/>
          </a:xfrm>
        </p:grpSpPr>
        <p:sp>
          <p:nvSpPr>
            <p:cNvPr id="13" name="object 13"/>
            <p:cNvSpPr/>
            <p:nvPr/>
          </p:nvSpPr>
          <p:spPr>
            <a:xfrm>
              <a:off x="2280640" y="3577462"/>
              <a:ext cx="7262495" cy="1884680"/>
            </a:xfrm>
            <a:custGeom>
              <a:avLst/>
              <a:gdLst/>
              <a:ahLst/>
              <a:cxnLst/>
              <a:rect l="l" t="t" r="r" b="b"/>
              <a:pathLst>
                <a:path w="7262495" h="1884679">
                  <a:moveTo>
                    <a:pt x="0" y="1884273"/>
                  </a:moveTo>
                  <a:lnTo>
                    <a:pt x="3195218" y="1884273"/>
                  </a:lnTo>
                  <a:lnTo>
                    <a:pt x="3195218" y="10058"/>
                  </a:lnTo>
                  <a:lnTo>
                    <a:pt x="0" y="10058"/>
                  </a:lnTo>
                  <a:lnTo>
                    <a:pt x="0" y="1884273"/>
                  </a:lnTo>
                  <a:close/>
                </a:path>
                <a:path w="7262495" h="1884679">
                  <a:moveTo>
                    <a:pt x="4093768" y="1874215"/>
                  </a:moveTo>
                  <a:lnTo>
                    <a:pt x="7262164" y="1874215"/>
                  </a:lnTo>
                  <a:lnTo>
                    <a:pt x="7262164" y="0"/>
                  </a:lnTo>
                  <a:lnTo>
                    <a:pt x="4093768" y="0"/>
                  </a:lnTo>
                  <a:lnTo>
                    <a:pt x="4093768" y="1874215"/>
                  </a:lnTo>
                  <a:close/>
                </a:path>
              </a:pathLst>
            </a:custGeom>
            <a:ln w="301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964" y="6475958"/>
              <a:ext cx="409041" cy="586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9913" y="2656712"/>
              <a:ext cx="3321050" cy="834390"/>
            </a:xfrm>
            <a:custGeom>
              <a:avLst/>
              <a:gdLst/>
              <a:ahLst/>
              <a:cxnLst/>
              <a:rect l="l" t="t" r="r" b="b"/>
              <a:pathLst>
                <a:path w="3321050" h="834389">
                  <a:moveTo>
                    <a:pt x="983348" y="10896"/>
                  </a:moveTo>
                  <a:lnTo>
                    <a:pt x="974547" y="0"/>
                  </a:lnTo>
                  <a:lnTo>
                    <a:pt x="60807" y="739381"/>
                  </a:lnTo>
                  <a:lnTo>
                    <a:pt x="38836" y="712190"/>
                  </a:lnTo>
                  <a:lnTo>
                    <a:pt x="0" y="797547"/>
                  </a:lnTo>
                  <a:lnTo>
                    <a:pt x="91503" y="777430"/>
                  </a:lnTo>
                  <a:lnTo>
                    <a:pt x="76619" y="758990"/>
                  </a:lnTo>
                  <a:lnTo>
                    <a:pt x="69532" y="750201"/>
                  </a:lnTo>
                  <a:lnTo>
                    <a:pt x="983348" y="10896"/>
                  </a:lnTo>
                  <a:close/>
                </a:path>
                <a:path w="3321050" h="834389">
                  <a:moveTo>
                    <a:pt x="3320529" y="833869"/>
                  </a:moveTo>
                  <a:lnTo>
                    <a:pt x="3301530" y="803554"/>
                  </a:lnTo>
                  <a:lnTo>
                    <a:pt x="3270796" y="754519"/>
                  </a:lnTo>
                  <a:lnTo>
                    <a:pt x="3252609" y="784428"/>
                  </a:lnTo>
                  <a:lnTo>
                    <a:pt x="2011959" y="29616"/>
                  </a:lnTo>
                  <a:lnTo>
                    <a:pt x="2004695" y="41630"/>
                  </a:lnTo>
                  <a:lnTo>
                    <a:pt x="3245370" y="796328"/>
                  </a:lnTo>
                  <a:lnTo>
                    <a:pt x="3227209" y="826185"/>
                  </a:lnTo>
                  <a:lnTo>
                    <a:pt x="3320529" y="8338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44049" cy="7184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638" y="625335"/>
            <a:ext cx="7221220" cy="5607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3500" spc="5">
                <a:solidFill>
                  <a:srgbClr val="000000"/>
                </a:solidFill>
                <a:latin typeface="Times New Roman"/>
                <a:cs typeface="Times New Roman"/>
              </a:rPr>
              <a:t>Незаменимые</a:t>
            </a:r>
            <a:r>
              <a:rPr dirty="0" u="none" sz="35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u="none" sz="3500" spc="5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dirty="0" u="none" sz="3500" spc="-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u="none" sz="3500">
                <a:solidFill>
                  <a:srgbClr val="000000"/>
                </a:solidFill>
                <a:latin typeface="Times New Roman"/>
                <a:cs typeface="Times New Roman"/>
              </a:rPr>
              <a:t>заменимые</a:t>
            </a:r>
            <a:r>
              <a:rPr dirty="0" u="none" sz="35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u="none" sz="3500">
                <a:solidFill>
                  <a:srgbClr val="000000"/>
                </a:solidFill>
                <a:latin typeface="Times New Roman"/>
                <a:cs typeface="Times New Roman"/>
              </a:rPr>
              <a:t>вещества.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094" y="1758568"/>
            <a:ext cx="4519930" cy="2327275"/>
          </a:xfrm>
          <a:prstGeom prst="rect">
            <a:avLst/>
          </a:prstGeom>
          <a:ln w="26822">
            <a:solidFill>
              <a:srgbClr val="6F2F9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402590" indent="-379730">
              <a:lnSpc>
                <a:spcPct val="100000"/>
              </a:lnSpc>
              <a:spcBef>
                <a:spcPts val="355"/>
              </a:spcBef>
              <a:buFont typeface="Wingdings"/>
              <a:buChar char=""/>
              <a:tabLst>
                <a:tab pos="402590" algn="l"/>
                <a:tab pos="403225" algn="l"/>
              </a:tabLst>
            </a:pPr>
            <a:r>
              <a:rPr dirty="0" sz="1950" spc="5" b="1">
                <a:latin typeface="Times New Roman"/>
                <a:cs typeface="Times New Roman"/>
              </a:rPr>
              <a:t>Незаменимые</a:t>
            </a:r>
            <a:r>
              <a:rPr dirty="0" sz="1950" spc="60" b="1">
                <a:latin typeface="Times New Roman"/>
                <a:cs typeface="Times New Roman"/>
              </a:rPr>
              <a:t> </a:t>
            </a:r>
            <a:r>
              <a:rPr dirty="0" sz="1950" spc="5" b="1">
                <a:latin typeface="Times New Roman"/>
                <a:cs typeface="Times New Roman"/>
              </a:rPr>
              <a:t>пищевые</a:t>
            </a:r>
            <a:r>
              <a:rPr dirty="0" sz="1950" spc="40" b="1">
                <a:latin typeface="Times New Roman"/>
                <a:cs typeface="Times New Roman"/>
              </a:rPr>
              <a:t> </a:t>
            </a:r>
            <a:r>
              <a:rPr dirty="0" sz="1950" spc="10" b="1">
                <a:latin typeface="Times New Roman"/>
                <a:cs typeface="Times New Roman"/>
              </a:rPr>
              <a:t>вещества</a:t>
            </a:r>
            <a:endParaRPr sz="1950">
              <a:latin typeface="Times New Roman"/>
              <a:cs typeface="Times New Roman"/>
            </a:endParaRPr>
          </a:p>
          <a:p>
            <a:pPr marL="502920" indent="-3810">
              <a:lnSpc>
                <a:spcPct val="100000"/>
              </a:lnSpc>
              <a:spcBef>
                <a:spcPts val="35"/>
              </a:spcBef>
            </a:pPr>
            <a:r>
              <a:rPr dirty="0" sz="1950" spc="10">
                <a:latin typeface="Times New Roman"/>
                <a:cs typeface="Times New Roman"/>
              </a:rPr>
              <a:t>-</a:t>
            </a:r>
            <a:r>
              <a:rPr dirty="0" sz="1950" spc="5">
                <a:latin typeface="Times New Roman"/>
                <a:cs typeface="Times New Roman"/>
              </a:rPr>
              <a:t> </a:t>
            </a:r>
            <a:r>
              <a:rPr dirty="0" sz="1950">
                <a:latin typeface="Times New Roman"/>
                <a:cs typeface="Times New Roman"/>
              </a:rPr>
              <a:t>это</a:t>
            </a:r>
            <a:r>
              <a:rPr dirty="0" sz="1950" spc="-5">
                <a:latin typeface="Times New Roman"/>
                <a:cs typeface="Times New Roman"/>
              </a:rPr>
              <a:t> </a:t>
            </a:r>
            <a:r>
              <a:rPr dirty="0" sz="1950" spc="15">
                <a:latin typeface="Times New Roman"/>
                <a:cs typeface="Times New Roman"/>
              </a:rPr>
              <a:t>10</a:t>
            </a:r>
            <a:r>
              <a:rPr dirty="0" sz="1950" spc="-5">
                <a:latin typeface="Times New Roman"/>
                <a:cs typeface="Times New Roman"/>
              </a:rPr>
              <a:t> </a:t>
            </a:r>
            <a:r>
              <a:rPr dirty="0" sz="1950" spc="-10">
                <a:latin typeface="Times New Roman"/>
                <a:cs typeface="Times New Roman"/>
              </a:rPr>
              <a:t>аминокислот,</a:t>
            </a:r>
            <a:r>
              <a:rPr dirty="0" sz="1950" spc="35">
                <a:latin typeface="Times New Roman"/>
                <a:cs typeface="Times New Roman"/>
              </a:rPr>
              <a:t> </a:t>
            </a:r>
            <a:r>
              <a:rPr dirty="0" sz="1950" spc="15">
                <a:latin typeface="Times New Roman"/>
                <a:cs typeface="Times New Roman"/>
              </a:rPr>
              <a:t>в</a:t>
            </a:r>
            <a:r>
              <a:rPr dirty="0" sz="1950" spc="-5">
                <a:latin typeface="Times New Roman"/>
                <a:cs typeface="Times New Roman"/>
              </a:rPr>
              <a:t> ходящие</a:t>
            </a:r>
            <a:r>
              <a:rPr dirty="0" sz="1950" spc="-25">
                <a:latin typeface="Times New Roman"/>
                <a:cs typeface="Times New Roman"/>
              </a:rPr>
              <a:t> </a:t>
            </a:r>
            <a:r>
              <a:rPr dirty="0" sz="1950" spc="15">
                <a:latin typeface="Times New Roman"/>
                <a:cs typeface="Times New Roman"/>
              </a:rPr>
              <a:t>в</a:t>
            </a:r>
            <a:endParaRPr sz="1950">
              <a:latin typeface="Times New Roman"/>
              <a:cs typeface="Times New Roman"/>
            </a:endParaRPr>
          </a:p>
          <a:p>
            <a:pPr algn="ctr" marL="432434" marR="306070" indent="-3175">
              <a:lnSpc>
                <a:spcPct val="101600"/>
              </a:lnSpc>
            </a:pPr>
            <a:r>
              <a:rPr dirty="0" sz="1950" spc="20">
                <a:latin typeface="Times New Roman"/>
                <a:cs typeface="Times New Roman"/>
              </a:rPr>
              <a:t>состав</a:t>
            </a:r>
            <a:r>
              <a:rPr dirty="0" sz="1950" spc="-10">
                <a:latin typeface="Times New Roman"/>
                <a:cs typeface="Times New Roman"/>
              </a:rPr>
              <a:t> </a:t>
            </a:r>
            <a:r>
              <a:rPr dirty="0" sz="1950" spc="-15">
                <a:latin typeface="Times New Roman"/>
                <a:cs typeface="Times New Roman"/>
              </a:rPr>
              <a:t>белков,</a:t>
            </a:r>
            <a:r>
              <a:rPr dirty="0" sz="1950" spc="30">
                <a:latin typeface="Times New Roman"/>
                <a:cs typeface="Times New Roman"/>
              </a:rPr>
              <a:t> </a:t>
            </a:r>
            <a:r>
              <a:rPr dirty="0" sz="1950" spc="-5">
                <a:latin typeface="Times New Roman"/>
                <a:cs typeface="Times New Roman"/>
              </a:rPr>
              <a:t>некоторые</a:t>
            </a:r>
            <a:r>
              <a:rPr dirty="0" sz="1950" spc="-10">
                <a:latin typeface="Times New Roman"/>
                <a:cs typeface="Times New Roman"/>
              </a:rPr>
              <a:t> </a:t>
            </a:r>
            <a:r>
              <a:rPr dirty="0" sz="1950" spc="15">
                <a:latin typeface="Times New Roman"/>
                <a:cs typeface="Times New Roman"/>
              </a:rPr>
              <a:t>жирные </a:t>
            </a:r>
            <a:r>
              <a:rPr dirty="0" sz="1950" spc="20">
                <a:latin typeface="Times New Roman"/>
                <a:cs typeface="Times New Roman"/>
              </a:rPr>
              <a:t> </a:t>
            </a:r>
            <a:r>
              <a:rPr dirty="0" sz="1950" spc="5">
                <a:latin typeface="Times New Roman"/>
                <a:cs typeface="Times New Roman"/>
              </a:rPr>
              <a:t>кислоты,</a:t>
            </a:r>
            <a:r>
              <a:rPr dirty="0" sz="1950" spc="15">
                <a:latin typeface="Times New Roman"/>
                <a:cs typeface="Times New Roman"/>
              </a:rPr>
              <a:t> </a:t>
            </a:r>
            <a:r>
              <a:rPr dirty="0" sz="1950" spc="10">
                <a:latin typeface="Times New Roman"/>
                <a:cs typeface="Times New Roman"/>
              </a:rPr>
              <a:t>витамины,</a:t>
            </a:r>
            <a:r>
              <a:rPr dirty="0" sz="1950" spc="20">
                <a:latin typeface="Times New Roman"/>
                <a:cs typeface="Times New Roman"/>
              </a:rPr>
              <a:t> </a:t>
            </a:r>
            <a:r>
              <a:rPr dirty="0" sz="1950" spc="10">
                <a:latin typeface="Times New Roman"/>
                <a:cs typeface="Times New Roman"/>
              </a:rPr>
              <a:t>минеральные </a:t>
            </a:r>
            <a:r>
              <a:rPr dirty="0" sz="1950" spc="15">
                <a:latin typeface="Times New Roman"/>
                <a:cs typeface="Times New Roman"/>
              </a:rPr>
              <a:t> </a:t>
            </a:r>
            <a:r>
              <a:rPr dirty="0" sz="1950" spc="10">
                <a:latin typeface="Times New Roman"/>
                <a:cs typeface="Times New Roman"/>
              </a:rPr>
              <a:t>вещества,</a:t>
            </a:r>
            <a:r>
              <a:rPr dirty="0" sz="1950" spc="35">
                <a:latin typeface="Times New Roman"/>
                <a:cs typeface="Times New Roman"/>
              </a:rPr>
              <a:t> </a:t>
            </a:r>
            <a:r>
              <a:rPr dirty="0" sz="1950" spc="-10">
                <a:latin typeface="Times New Roman"/>
                <a:cs typeface="Times New Roman"/>
              </a:rPr>
              <a:t>которые</a:t>
            </a:r>
            <a:r>
              <a:rPr dirty="0" sz="1950" spc="-30">
                <a:latin typeface="Times New Roman"/>
                <a:cs typeface="Times New Roman"/>
              </a:rPr>
              <a:t> </a:t>
            </a:r>
            <a:r>
              <a:rPr dirty="0" sz="1950" spc="10">
                <a:latin typeface="Times New Roman"/>
                <a:cs typeface="Times New Roman"/>
              </a:rPr>
              <a:t>не</a:t>
            </a:r>
            <a:r>
              <a:rPr dirty="0" sz="1950" spc="15">
                <a:latin typeface="Times New Roman"/>
                <a:cs typeface="Times New Roman"/>
              </a:rPr>
              <a:t> </a:t>
            </a:r>
            <a:r>
              <a:rPr dirty="0" sz="1950">
                <a:latin typeface="Times New Roman"/>
                <a:cs typeface="Times New Roman"/>
              </a:rPr>
              <a:t>образуются</a:t>
            </a:r>
            <a:r>
              <a:rPr dirty="0" sz="1950" spc="15">
                <a:latin typeface="Times New Roman"/>
                <a:cs typeface="Times New Roman"/>
              </a:rPr>
              <a:t> в </a:t>
            </a:r>
            <a:r>
              <a:rPr dirty="0" sz="1950" spc="-475">
                <a:latin typeface="Times New Roman"/>
                <a:cs typeface="Times New Roman"/>
              </a:rPr>
              <a:t> </a:t>
            </a:r>
            <a:r>
              <a:rPr dirty="0" sz="1950" spc="5">
                <a:latin typeface="Times New Roman"/>
                <a:cs typeface="Times New Roman"/>
              </a:rPr>
              <a:t>организме,</a:t>
            </a:r>
            <a:r>
              <a:rPr dirty="0" sz="1950" spc="-15">
                <a:latin typeface="Times New Roman"/>
                <a:cs typeface="Times New Roman"/>
              </a:rPr>
              <a:t> </a:t>
            </a:r>
            <a:r>
              <a:rPr dirty="0" sz="1950" spc="10">
                <a:latin typeface="Times New Roman"/>
                <a:cs typeface="Times New Roman"/>
              </a:rPr>
              <a:t>но</a:t>
            </a:r>
            <a:r>
              <a:rPr dirty="0" sz="1950" spc="-10">
                <a:latin typeface="Times New Roman"/>
                <a:cs typeface="Times New Roman"/>
              </a:rPr>
              <a:t> необходимы</a:t>
            </a:r>
            <a:r>
              <a:rPr dirty="0" sz="1950" spc="30">
                <a:latin typeface="Times New Roman"/>
                <a:cs typeface="Times New Roman"/>
              </a:rPr>
              <a:t> </a:t>
            </a:r>
            <a:r>
              <a:rPr dirty="0" sz="1950" spc="5">
                <a:latin typeface="Times New Roman"/>
                <a:cs typeface="Times New Roman"/>
              </a:rPr>
              <a:t>для </a:t>
            </a:r>
            <a:r>
              <a:rPr dirty="0" sz="1950" spc="10">
                <a:latin typeface="Times New Roman"/>
                <a:cs typeface="Times New Roman"/>
              </a:rPr>
              <a:t> </a:t>
            </a:r>
            <a:r>
              <a:rPr dirty="0" sz="1950" spc="5">
                <a:latin typeface="Times New Roman"/>
                <a:cs typeface="Times New Roman"/>
              </a:rPr>
              <a:t>нормального</a:t>
            </a:r>
            <a:r>
              <a:rPr dirty="0" sz="1950" spc="-10">
                <a:latin typeface="Times New Roman"/>
                <a:cs typeface="Times New Roman"/>
              </a:rPr>
              <a:t> </a:t>
            </a:r>
            <a:r>
              <a:rPr dirty="0" sz="1950" spc="5">
                <a:latin typeface="Times New Roman"/>
                <a:cs typeface="Times New Roman"/>
              </a:rPr>
              <a:t>обмена</a:t>
            </a:r>
            <a:r>
              <a:rPr dirty="0" sz="1950" spc="20">
                <a:latin typeface="Times New Roman"/>
                <a:cs typeface="Times New Roman"/>
              </a:rPr>
              <a:t> </a:t>
            </a:r>
            <a:r>
              <a:rPr dirty="0" sz="1950" spc="15">
                <a:latin typeface="Times New Roman"/>
                <a:cs typeface="Times New Roman"/>
              </a:rPr>
              <a:t>веществ.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3948" y="1711629"/>
            <a:ext cx="4017010" cy="3246120"/>
          </a:xfrm>
          <a:prstGeom prst="rect">
            <a:avLst/>
          </a:prstGeom>
          <a:ln w="26822">
            <a:solidFill>
              <a:srgbClr val="6F2F9F"/>
            </a:solidFill>
          </a:ln>
        </p:spPr>
        <p:txBody>
          <a:bodyPr wrap="square" lIns="0" tIns="90805" rIns="0" bIns="0" rtlCol="0" vert="horz">
            <a:spAutoFit/>
          </a:bodyPr>
          <a:lstStyle/>
          <a:p>
            <a:pPr marL="378460" marR="236854" indent="-378460">
              <a:lnSpc>
                <a:spcPct val="100000"/>
              </a:lnSpc>
              <a:spcBef>
                <a:spcPts val="715"/>
              </a:spcBef>
              <a:buFont typeface="Wingdings"/>
              <a:buChar char=""/>
              <a:tabLst>
                <a:tab pos="378460" algn="l"/>
                <a:tab pos="394335" algn="l"/>
              </a:tabLst>
            </a:pPr>
            <a:r>
              <a:rPr dirty="0" sz="1850" spc="5" b="1">
                <a:latin typeface="Times New Roman"/>
                <a:cs typeface="Times New Roman"/>
              </a:rPr>
              <a:t>Заменимые</a:t>
            </a:r>
            <a:r>
              <a:rPr dirty="0" sz="1850" spc="-4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пищевые</a:t>
            </a:r>
            <a:r>
              <a:rPr dirty="0" sz="1850" spc="-3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вещества</a:t>
            </a:r>
            <a:endParaRPr sz="1850">
              <a:latin typeface="Times New Roman"/>
              <a:cs typeface="Times New Roman"/>
            </a:endParaRPr>
          </a:p>
          <a:p>
            <a:pPr algn="ctr" marL="133985">
              <a:lnSpc>
                <a:spcPct val="100000"/>
              </a:lnSpc>
              <a:spcBef>
                <a:spcPts val="25"/>
              </a:spcBef>
            </a:pPr>
            <a:r>
              <a:rPr dirty="0" sz="1850" spc="-5">
                <a:latin typeface="Times New Roman"/>
                <a:cs typeface="Times New Roman"/>
              </a:rPr>
              <a:t>могут</a:t>
            </a:r>
            <a:r>
              <a:rPr dirty="0" sz="1850" spc="25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образоваться</a:t>
            </a:r>
            <a:r>
              <a:rPr dirty="0" sz="1850" spc="-6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в</a:t>
            </a:r>
            <a:r>
              <a:rPr dirty="0" sz="1850" spc="-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организме</a:t>
            </a:r>
            <a:endParaRPr sz="1850">
              <a:latin typeface="Times New Roman"/>
              <a:cs typeface="Times New Roman"/>
            </a:endParaRPr>
          </a:p>
          <a:p>
            <a:pPr algn="ctr" marL="175895" marR="33020" indent="1270">
              <a:lnSpc>
                <a:spcPct val="101099"/>
              </a:lnSpc>
              <a:spcBef>
                <a:spcPts val="5"/>
              </a:spcBef>
            </a:pPr>
            <a:r>
              <a:rPr dirty="0" sz="1850">
                <a:latin typeface="Times New Roman"/>
                <a:cs typeface="Times New Roman"/>
              </a:rPr>
              <a:t>человека </a:t>
            </a:r>
            <a:r>
              <a:rPr dirty="0" sz="1850" spc="5">
                <a:latin typeface="Times New Roman"/>
                <a:cs typeface="Times New Roman"/>
              </a:rPr>
              <a:t>из </a:t>
            </a:r>
            <a:r>
              <a:rPr dirty="0" sz="1850" spc="10">
                <a:latin typeface="Times New Roman"/>
                <a:cs typeface="Times New Roman"/>
              </a:rPr>
              <a:t>незаменимых пищевых </a:t>
            </a:r>
            <a:r>
              <a:rPr dirty="0" sz="1850" spc="15">
                <a:latin typeface="Times New Roman"/>
                <a:cs typeface="Times New Roman"/>
              </a:rPr>
              <a:t> веществ. </a:t>
            </a:r>
            <a:r>
              <a:rPr dirty="0" sz="1850">
                <a:latin typeface="Times New Roman"/>
                <a:cs typeface="Times New Roman"/>
              </a:rPr>
              <a:t>Поэтому </a:t>
            </a:r>
            <a:r>
              <a:rPr dirty="0" sz="1850" spc="5">
                <a:latin typeface="Times New Roman"/>
                <a:cs typeface="Times New Roman"/>
              </a:rPr>
              <a:t>они </a:t>
            </a:r>
            <a:r>
              <a:rPr dirty="0" sz="1850" spc="10">
                <a:latin typeface="Times New Roman"/>
                <a:cs typeface="Times New Roman"/>
              </a:rPr>
              <a:t>называются </a:t>
            </a:r>
            <a:r>
              <a:rPr dirty="0" sz="1850" spc="1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заменимыми,</a:t>
            </a:r>
            <a:r>
              <a:rPr dirty="0" sz="1850" spc="-50">
                <a:latin typeface="Times New Roman"/>
                <a:cs typeface="Times New Roman"/>
              </a:rPr>
              <a:t> </a:t>
            </a:r>
            <a:r>
              <a:rPr dirty="0" sz="1850" spc="-30">
                <a:latin typeface="Times New Roman"/>
                <a:cs typeface="Times New Roman"/>
              </a:rPr>
              <a:t>т.е. </a:t>
            </a:r>
            <a:r>
              <a:rPr dirty="0" sz="1850" spc="10">
                <a:latin typeface="Times New Roman"/>
                <a:cs typeface="Times New Roman"/>
              </a:rPr>
              <a:t>их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можно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заменить, </a:t>
            </a:r>
            <a:r>
              <a:rPr dirty="0" sz="1850" spc="-45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имея </a:t>
            </a:r>
            <a:r>
              <a:rPr dirty="0" sz="1850" spc="10">
                <a:latin typeface="Times New Roman"/>
                <a:cs typeface="Times New Roman"/>
              </a:rPr>
              <a:t>в </a:t>
            </a:r>
            <a:r>
              <a:rPr dirty="0" sz="1850" spc="5">
                <a:latin typeface="Times New Roman"/>
                <a:cs typeface="Times New Roman"/>
              </a:rPr>
              <a:t>достатке </a:t>
            </a:r>
            <a:r>
              <a:rPr dirty="0" sz="1850" spc="10">
                <a:latin typeface="Times New Roman"/>
                <a:cs typeface="Times New Roman"/>
              </a:rPr>
              <a:t>незаменимые </a:t>
            </a:r>
            <a:r>
              <a:rPr dirty="0" sz="1850" spc="1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пищевые</a:t>
            </a:r>
            <a:r>
              <a:rPr dirty="0" sz="1850" spc="-3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вещества.</a:t>
            </a:r>
            <a:r>
              <a:rPr dirty="0" sz="1850" spc="-65">
                <a:latin typeface="Times New Roman"/>
                <a:cs typeface="Times New Roman"/>
              </a:rPr>
              <a:t> </a:t>
            </a:r>
            <a:r>
              <a:rPr dirty="0" sz="1850" spc="-15">
                <a:latin typeface="Times New Roman"/>
                <a:cs typeface="Times New Roman"/>
              </a:rPr>
              <a:t>Однако</a:t>
            </a:r>
            <a:endParaRPr sz="1850">
              <a:latin typeface="Times New Roman"/>
              <a:cs typeface="Times New Roman"/>
            </a:endParaRPr>
          </a:p>
          <a:p>
            <a:pPr algn="ctr" marL="206375" marR="61594">
              <a:lnSpc>
                <a:spcPct val="101099"/>
              </a:lnSpc>
            </a:pPr>
            <a:r>
              <a:rPr dirty="0" sz="1850" spc="10">
                <a:latin typeface="Times New Roman"/>
                <a:cs typeface="Times New Roman"/>
              </a:rPr>
              <a:t>заменимые</a:t>
            </a:r>
            <a:r>
              <a:rPr dirty="0" sz="1850" spc="-5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пищевые</a:t>
            </a:r>
            <a:r>
              <a:rPr dirty="0" sz="1850" spc="-70">
                <a:latin typeface="Times New Roman"/>
                <a:cs typeface="Times New Roman"/>
              </a:rPr>
              <a:t> </a:t>
            </a:r>
            <a:r>
              <a:rPr dirty="0" sz="1850" spc="15">
                <a:latin typeface="Times New Roman"/>
                <a:cs typeface="Times New Roman"/>
              </a:rPr>
              <a:t>вещества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также </a:t>
            </a:r>
            <a:r>
              <a:rPr dirty="0" sz="1850" spc="-445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должны</a:t>
            </a:r>
            <a:r>
              <a:rPr dirty="0" sz="1850" spc="1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поступать </a:t>
            </a:r>
            <a:r>
              <a:rPr dirty="0" sz="1850" spc="10">
                <a:latin typeface="Times New Roman"/>
                <a:cs typeface="Times New Roman"/>
              </a:rPr>
              <a:t>с</a:t>
            </a:r>
            <a:r>
              <a:rPr dirty="0" sz="1850" spc="-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пищей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в</a:t>
            </a:r>
            <a:endParaRPr sz="1850">
              <a:latin typeface="Times New Roman"/>
              <a:cs typeface="Times New Roman"/>
            </a:endParaRPr>
          </a:p>
          <a:p>
            <a:pPr algn="ctr" marL="133350">
              <a:lnSpc>
                <a:spcPct val="100000"/>
              </a:lnSpc>
              <a:spcBef>
                <a:spcPts val="25"/>
              </a:spcBef>
            </a:pPr>
            <a:r>
              <a:rPr dirty="0" sz="1850">
                <a:latin typeface="Times New Roman"/>
                <a:cs typeface="Times New Roman"/>
              </a:rPr>
              <a:t>определенных</a:t>
            </a:r>
            <a:r>
              <a:rPr dirty="0" sz="1850" spc="20">
                <a:latin typeface="Times New Roman"/>
                <a:cs typeface="Times New Roman"/>
              </a:rPr>
              <a:t> </a:t>
            </a:r>
            <a:r>
              <a:rPr dirty="0" sz="1850" spc="-5">
                <a:latin typeface="Times New Roman"/>
                <a:cs typeface="Times New Roman"/>
              </a:rPr>
              <a:t>количествах,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20">
                <a:latin typeface="Times New Roman"/>
                <a:cs typeface="Times New Roman"/>
              </a:rPr>
              <a:t>так</a:t>
            </a:r>
            <a:r>
              <a:rPr dirty="0" sz="1850" spc="-35">
                <a:latin typeface="Times New Roman"/>
                <a:cs typeface="Times New Roman"/>
              </a:rPr>
              <a:t> </a:t>
            </a:r>
            <a:r>
              <a:rPr dirty="0" sz="1850" spc="-5">
                <a:latin typeface="Times New Roman"/>
                <a:cs typeface="Times New Roman"/>
              </a:rPr>
              <a:t>как</a:t>
            </a:r>
            <a:endParaRPr sz="1850">
              <a:latin typeface="Times New Roman"/>
              <a:cs typeface="Times New Roman"/>
            </a:endParaRPr>
          </a:p>
          <a:p>
            <a:pPr algn="ctr" marL="135890">
              <a:lnSpc>
                <a:spcPct val="100000"/>
              </a:lnSpc>
              <a:spcBef>
                <a:spcPts val="55"/>
              </a:spcBef>
            </a:pPr>
            <a:r>
              <a:rPr dirty="0" sz="1850" spc="5">
                <a:latin typeface="Times New Roman"/>
                <a:cs typeface="Times New Roman"/>
              </a:rPr>
              <a:t>они</a:t>
            </a:r>
            <a:r>
              <a:rPr dirty="0" sz="1850" spc="-10">
                <a:latin typeface="Times New Roman"/>
                <a:cs typeface="Times New Roman"/>
              </a:rPr>
              <a:t> служат </a:t>
            </a:r>
            <a:r>
              <a:rPr dirty="0" sz="1850">
                <a:latin typeface="Times New Roman"/>
                <a:cs typeface="Times New Roman"/>
              </a:rPr>
              <a:t>источниками</a:t>
            </a:r>
            <a:r>
              <a:rPr dirty="0" sz="1850" spc="-6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энергии.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7" name="object 7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9572" y="497915"/>
            <a:ext cx="7896225" cy="1901189"/>
          </a:xfrm>
          <a:prstGeom prst="rect">
            <a:avLst/>
          </a:prstGeom>
          <a:ln w="26822">
            <a:solidFill>
              <a:srgbClr val="6F2F9F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 marL="320040" marR="861694" indent="1005840">
              <a:lnSpc>
                <a:spcPct val="111200"/>
              </a:lnSpc>
              <a:spcBef>
                <a:spcPts val="35"/>
              </a:spcBef>
            </a:pP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Потребление </a:t>
            </a:r>
            <a:r>
              <a:rPr dirty="0" u="heavy" sz="265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необходимого </a:t>
            </a:r>
            <a:r>
              <a:rPr dirty="0" u="heavy" sz="265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количества </a:t>
            </a:r>
            <a:r>
              <a:rPr dirty="0" sz="2650" spc="-585">
                <a:latin typeface="Calibri"/>
                <a:cs typeface="Calibri"/>
              </a:rPr>
              <a:t>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пищевых веществ</a:t>
            </a: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dirty="0" u="heavy" sz="265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нужных</a:t>
            </a:r>
            <a:r>
              <a:rPr dirty="0" u="heavy" sz="265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соотношениях</a:t>
            </a:r>
            <a:endParaRPr sz="2650">
              <a:latin typeface="Calibri"/>
              <a:cs typeface="Calibri"/>
            </a:endParaRPr>
          </a:p>
          <a:p>
            <a:pPr marL="320040" marR="461645">
              <a:lnSpc>
                <a:spcPts val="3170"/>
              </a:lnSpc>
              <a:spcBef>
                <a:spcPts val="105"/>
              </a:spcBef>
            </a:pP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составляет</a:t>
            </a:r>
            <a:r>
              <a:rPr dirty="0" u="heavy" sz="265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один</a:t>
            </a: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основных </a:t>
            </a: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научных</a:t>
            </a:r>
            <a:r>
              <a:rPr dirty="0" u="heavy" sz="265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принципов </a:t>
            </a:r>
            <a:r>
              <a:rPr dirty="0" sz="2650" spc="-580">
                <a:latin typeface="Calibri"/>
                <a:cs typeface="Calibri"/>
              </a:rPr>
              <a:t>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оптимального,</a:t>
            </a:r>
            <a:r>
              <a:rPr dirty="0" u="heavy" sz="265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здорового</a:t>
            </a:r>
            <a:r>
              <a:rPr dirty="0" u="heavy" sz="265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питания.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871" y="3901008"/>
            <a:ext cx="8050530" cy="2139315"/>
          </a:xfrm>
          <a:prstGeom prst="rect">
            <a:avLst/>
          </a:prstGeom>
          <a:ln w="26822">
            <a:solidFill>
              <a:srgbClr val="6F2F9F"/>
            </a:solidFill>
          </a:ln>
        </p:spPr>
        <p:txBody>
          <a:bodyPr wrap="square" lIns="0" tIns="190500" rIns="0" bIns="0" rtlCol="0" vert="horz">
            <a:spAutoFit/>
          </a:bodyPr>
          <a:lstStyle/>
          <a:p>
            <a:pPr marL="440690">
              <a:lnSpc>
                <a:spcPct val="100899"/>
              </a:lnSpc>
              <a:spcBef>
                <a:spcPts val="1500"/>
              </a:spcBef>
            </a:pPr>
            <a:r>
              <a:rPr dirty="0" sz="2400" spc="10" i="1">
                <a:latin typeface="Calibri"/>
                <a:cs typeface="Calibri"/>
              </a:rPr>
              <a:t>Потребности </a:t>
            </a:r>
            <a:r>
              <a:rPr dirty="0" sz="2400" i="1">
                <a:latin typeface="Calibri"/>
                <a:cs typeface="Calibri"/>
              </a:rPr>
              <a:t>каждого </a:t>
            </a:r>
            <a:r>
              <a:rPr dirty="0" sz="2400" spc="5" i="1">
                <a:latin typeface="Calibri"/>
                <a:cs typeface="Calibri"/>
              </a:rPr>
              <a:t>человека </a:t>
            </a:r>
            <a:r>
              <a:rPr dirty="0" sz="2400" spc="15" i="1">
                <a:latin typeface="Calibri"/>
                <a:cs typeface="Calibri"/>
              </a:rPr>
              <a:t>в </a:t>
            </a:r>
            <a:r>
              <a:rPr dirty="0" sz="2400" spc="10" i="1">
                <a:latin typeface="Calibri"/>
                <a:cs typeface="Calibri"/>
              </a:rPr>
              <a:t>энергии </a:t>
            </a:r>
            <a:r>
              <a:rPr dirty="0" sz="2400" spc="15" i="1">
                <a:latin typeface="Calibri"/>
                <a:cs typeface="Calibri"/>
              </a:rPr>
              <a:t>и </a:t>
            </a:r>
            <a:r>
              <a:rPr dirty="0" sz="2400" spc="5" i="1">
                <a:latin typeface="Calibri"/>
                <a:cs typeface="Calibri"/>
              </a:rPr>
              <a:t>пищевых 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веществах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(белке,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жирах,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углеводах,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витаминах,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макро- </a:t>
            </a:r>
            <a:r>
              <a:rPr dirty="0" sz="2400" spc="-525" i="1">
                <a:latin typeface="Calibri"/>
                <a:cs typeface="Calibri"/>
              </a:rPr>
              <a:t> </a:t>
            </a:r>
            <a:r>
              <a:rPr dirty="0" sz="2400" spc="15" i="1">
                <a:latin typeface="Calibri"/>
                <a:cs typeface="Calibri"/>
              </a:rPr>
              <a:t>и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микроэлементах)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spc="10" b="1" i="1">
                <a:latin typeface="Calibri"/>
                <a:cs typeface="Calibri"/>
              </a:rPr>
              <a:t>индивидуальны</a:t>
            </a:r>
            <a:r>
              <a:rPr dirty="0" sz="2400" spc="-70" b="1" i="1">
                <a:latin typeface="Calibri"/>
                <a:cs typeface="Calibri"/>
              </a:rPr>
              <a:t> </a:t>
            </a:r>
            <a:r>
              <a:rPr dirty="0" sz="2400" spc="15" i="1">
                <a:latin typeface="Calibri"/>
                <a:cs typeface="Calibri"/>
              </a:rPr>
              <a:t>и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закреплены</a:t>
            </a:r>
            <a:endParaRPr sz="24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25"/>
              </a:spcBef>
            </a:pPr>
            <a:r>
              <a:rPr dirty="0" sz="2400" spc="10" i="1">
                <a:latin typeface="Calibri"/>
                <a:cs typeface="Calibri"/>
              </a:rPr>
              <a:t>генетически,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и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зависят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spc="15" i="1">
                <a:latin typeface="Calibri"/>
                <a:cs typeface="Calibri"/>
              </a:rPr>
              <a:t>от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пола, </a:t>
            </a:r>
            <a:r>
              <a:rPr dirty="0" sz="2400" spc="10" i="1">
                <a:latin typeface="Calibri"/>
                <a:cs typeface="Calibri"/>
              </a:rPr>
              <a:t>возраста,</a:t>
            </a:r>
            <a:r>
              <a:rPr dirty="0" sz="2400" spc="-6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физической</a:t>
            </a:r>
            <a:endParaRPr sz="24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25"/>
              </a:spcBef>
            </a:pPr>
            <a:r>
              <a:rPr dirty="0" sz="2400" spc="10" i="1">
                <a:latin typeface="Calibri"/>
                <a:cs typeface="Calibri"/>
              </a:rPr>
              <a:t>активности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spc="15" i="1">
                <a:latin typeface="Calibri"/>
                <a:cs typeface="Calibri"/>
              </a:rPr>
              <a:t>и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10" i="1">
                <a:latin typeface="Calibri"/>
                <a:cs typeface="Calibri"/>
              </a:rPr>
              <a:t>ряда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15" i="1">
                <a:latin typeface="Calibri"/>
                <a:cs typeface="Calibri"/>
              </a:rPr>
              <a:t>факторов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окружающей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5" i="1">
                <a:latin typeface="Calibri"/>
                <a:cs typeface="Calibri"/>
              </a:rPr>
              <a:t>среды.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5" name="object 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44430" cy="7184390"/>
            <a:chOff x="0" y="0"/>
            <a:chExt cx="10044430" cy="7184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606" y="3052805"/>
              <a:ext cx="7223328" cy="1019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798" y="2221311"/>
              <a:ext cx="8023250" cy="1352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6415" y="2958927"/>
              <a:ext cx="3726357" cy="13526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1714" y="2369853"/>
            <a:ext cx="7189470" cy="150050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2128520" marR="5080" indent="-2116455">
              <a:lnSpc>
                <a:spcPct val="100899"/>
              </a:lnSpc>
              <a:spcBef>
                <a:spcPts val="80"/>
              </a:spcBef>
            </a:pPr>
            <a:r>
              <a:rPr dirty="0" u="heavy" spc="1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Основные </a:t>
            </a:r>
            <a:r>
              <a:rPr dirty="0" u="heavy" spc="5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группы </a:t>
            </a:r>
            <a:r>
              <a:rPr dirty="0" u="heavy" spc="1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пищевых </a:t>
            </a:r>
            <a:r>
              <a:rPr dirty="0" u="none" spc="-1075" i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u="heavy" spc="1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продуктов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3790421"/>
            <a:ext cx="10044430" cy="3394075"/>
            <a:chOff x="0" y="3790421"/>
            <a:chExt cx="10044430" cy="33940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5223" y="3790421"/>
              <a:ext cx="2988881" cy="1019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44049" cy="7184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10177" y="360507"/>
            <a:ext cx="5647690" cy="1353185"/>
            <a:chOff x="4210177" y="360507"/>
            <a:chExt cx="5647690" cy="13531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177" y="360507"/>
              <a:ext cx="3498367" cy="1352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8985" y="1192001"/>
              <a:ext cx="4909896" cy="101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9181" y="360507"/>
              <a:ext cx="953689" cy="13526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4227" y="360507"/>
              <a:ext cx="2653601" cy="1352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81372" y="508685"/>
            <a:ext cx="487489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Продукты</a:t>
            </a:r>
            <a:r>
              <a:rPr dirty="0"/>
              <a:t> </a:t>
            </a:r>
            <a:r>
              <a:rPr dirty="0" spc="5"/>
              <a:t>I</a:t>
            </a:r>
            <a:r>
              <a:rPr dirty="0" spc="-5"/>
              <a:t> </a:t>
            </a:r>
            <a:r>
              <a:rPr dirty="0" spc="5"/>
              <a:t>группы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9171" y="2014735"/>
            <a:ext cx="7891780" cy="1938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028189">
              <a:lnSpc>
                <a:spcPct val="100000"/>
              </a:lnSpc>
              <a:spcBef>
                <a:spcPts val="130"/>
              </a:spcBef>
            </a:pPr>
            <a:r>
              <a:rPr dirty="0" sz="1950" spc="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950" spc="10">
                <a:solidFill>
                  <a:srgbClr val="001F5F"/>
                </a:solidFill>
                <a:latin typeface="Arial"/>
                <a:cs typeface="Arial"/>
              </a:rPr>
              <a:t> группа</a:t>
            </a:r>
            <a:r>
              <a:rPr dirty="0" sz="1950" spc="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Arial"/>
                <a:cs typeface="Arial"/>
              </a:rPr>
              <a:t>продуктов</a:t>
            </a:r>
            <a:r>
              <a:rPr dirty="0" sz="1950" spc="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95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001F5F"/>
                </a:solidFill>
                <a:latin typeface="Arial"/>
                <a:cs typeface="Arial"/>
              </a:rPr>
              <a:t>хлеб,</a:t>
            </a:r>
            <a:r>
              <a:rPr dirty="0" sz="1950" spc="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Arial"/>
                <a:cs typeface="Arial"/>
              </a:rPr>
              <a:t>зерновые</a:t>
            </a:r>
            <a:r>
              <a:rPr dirty="0" sz="1950" spc="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95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001F5F"/>
                </a:solidFill>
                <a:latin typeface="Arial"/>
                <a:cs typeface="Arial"/>
              </a:rPr>
              <a:t>картофель.</a:t>
            </a:r>
            <a:endParaRPr sz="1950">
              <a:latin typeface="Arial"/>
              <a:cs typeface="Arial"/>
            </a:endParaRPr>
          </a:p>
          <a:p>
            <a:pPr marL="760095">
              <a:lnSpc>
                <a:spcPts val="2265"/>
              </a:lnSpc>
              <a:spcBef>
                <a:spcPts val="1520"/>
              </a:spcBef>
            </a:pP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Эти</a:t>
            </a:r>
            <a:r>
              <a:rPr dirty="0" sz="195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001F5F"/>
                </a:solidFill>
                <a:latin typeface="Calibri"/>
                <a:cs typeface="Calibri"/>
              </a:rPr>
              <a:t>продукты</a:t>
            </a:r>
            <a:r>
              <a:rPr dirty="0" sz="195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составляют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основу</a:t>
            </a:r>
            <a:r>
              <a:rPr dirty="0" sz="195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рациона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1950" spc="-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2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endParaRPr sz="1950">
              <a:latin typeface="Calibri"/>
              <a:cs typeface="Calibri"/>
            </a:endParaRPr>
          </a:p>
          <a:p>
            <a:pPr marL="12700" marR="1480185">
              <a:lnSpc>
                <a:spcPct val="94400"/>
              </a:lnSpc>
              <a:spcBef>
                <a:spcPts val="55"/>
              </a:spcBef>
            </a:pPr>
            <a:r>
              <a:rPr dirty="0" sz="1950" spc="5">
                <a:latin typeface="Calibri"/>
                <a:cs typeface="Calibri"/>
              </a:rPr>
              <a:t>необход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имо употреблять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наибольшем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количестве.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Лучше </a:t>
            </a:r>
            <a:r>
              <a:rPr dirty="0" sz="1950" spc="-4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уп</a:t>
            </a:r>
            <a:r>
              <a:rPr dirty="0" sz="1950" spc="5">
                <a:latin typeface="Calibri"/>
                <a:cs typeface="Calibri"/>
              </a:rPr>
              <a:t>отреб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лять </a:t>
            </a:r>
            <a:r>
              <a:rPr dirty="0" sz="1950">
                <a:solidFill>
                  <a:srgbClr val="001F5F"/>
                </a:solidFill>
                <a:latin typeface="Calibri"/>
                <a:cs typeface="Calibri"/>
              </a:rPr>
              <a:t>продукты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dirty="0" sz="1950">
                <a:solidFill>
                  <a:srgbClr val="001F5F"/>
                </a:solidFill>
                <a:latin typeface="Calibri"/>
                <a:cs typeface="Calibri"/>
              </a:rPr>
              <a:t>цельного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зерна, в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них </a:t>
            </a:r>
            <a:r>
              <a:rPr dirty="0" sz="1950">
                <a:solidFill>
                  <a:srgbClr val="001F5F"/>
                </a:solidFill>
                <a:latin typeface="Calibri"/>
                <a:cs typeface="Calibri"/>
              </a:rPr>
              <a:t>содержатся </a:t>
            </a:r>
            <a:r>
              <a:rPr dirty="0" sz="1950" spc="-4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больше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витаминов,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минеральных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веществ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пищевых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волокон.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85512" y="3997400"/>
          <a:ext cx="8676640" cy="251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"/>
                <a:gridCol w="1553844"/>
                <a:gridCol w="1720849"/>
                <a:gridCol w="2025014"/>
                <a:gridCol w="3020694"/>
              </a:tblGrid>
              <a:tr h="544830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ГРУППА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650" spc="-25">
                          <a:latin typeface="Arial"/>
                          <a:cs typeface="Arial"/>
                        </a:rPr>
                        <a:t>ИСТОЧНИК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47688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ВЕЩЕСТВ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1795"/>
                        </a:lnSpc>
                      </a:pPr>
                      <a:r>
                        <a:rPr dirty="0" sz="1500" spc="-30">
                          <a:latin typeface="Arial"/>
                          <a:cs typeface="Arial"/>
                        </a:rPr>
                        <a:t>РАЗМЕР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ПОРЦИЙ,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г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304800">
                        <a:lnSpc>
                          <a:spcPts val="1850"/>
                        </a:lnSpc>
                        <a:spcBef>
                          <a:spcPts val="40"/>
                        </a:spcBef>
                      </a:pPr>
                      <a:r>
                        <a:rPr dirty="0" sz="1500" spc="20">
                          <a:latin typeface="Arial"/>
                          <a:cs typeface="Arial"/>
                        </a:rPr>
                        <a:t>ВЕС ИЛИ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ОБЪЕМ ОДНОЙ </a:t>
                      </a:r>
                      <a:r>
                        <a:rPr dirty="0" sz="1500" spc="-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ПОРЦИИ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274821"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Хлеб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17475" marR="89535">
                        <a:lnSpc>
                          <a:spcPct val="110000"/>
                        </a:lnSpc>
                        <a:spcBef>
                          <a:spcPts val="2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ер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ы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т 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офель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Углеводов,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в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5095" marR="151765" indent="-6985">
                        <a:lnSpc>
                          <a:spcPct val="110100"/>
                        </a:lnSpc>
                        <a:spcBef>
                          <a:spcPts val="2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том</a:t>
                      </a:r>
                      <a:r>
                        <a:rPr dirty="0" sz="15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числе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пищевых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волокон,</a:t>
                      </a:r>
                      <a:r>
                        <a:rPr dirty="0" sz="15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белка, </a:t>
                      </a:r>
                      <a:r>
                        <a:rPr dirty="0" sz="1500" spc="-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железа,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1795"/>
                        </a:lnSpc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50-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хлеб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150-200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каши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795"/>
                        </a:lnSpc>
                      </a:pPr>
                      <a:r>
                        <a:rPr dirty="0" sz="1500" spc="95">
                          <a:latin typeface="Arial"/>
                          <a:cs typeface="Arial"/>
                        </a:rPr>
                        <a:t>2-3</a:t>
                      </a:r>
                      <a:r>
                        <a:rPr dirty="0" sz="15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куска</a:t>
                      </a:r>
                      <a:r>
                        <a:rPr dirty="0" sz="15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батона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нарезного;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2555" marR="868044">
                        <a:lnSpc>
                          <a:spcPct val="110000"/>
                        </a:lnSpc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3-4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ст.л.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готовой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каши; </a:t>
                      </a:r>
                      <a:r>
                        <a:rPr dirty="0" sz="1500" spc="-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ор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средний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картофель.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T w="28575">
                      <a:solidFill>
                        <a:srgbClr val="282828"/>
                      </a:solidFill>
                      <a:prstDash val="solid"/>
                    </a:lnT>
                  </a:tcPr>
                </a:tc>
              </a:tr>
              <a:tr h="26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витаминов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</a:tcPr>
                </a:tc>
              </a:tr>
              <a:tr h="406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группы</a:t>
                      </a:r>
                      <a:r>
                        <a:rPr dirty="0" sz="15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282828"/>
                      </a:solidFill>
                      <a:prstDash val="solid"/>
                    </a:lnL>
                    <a:lnR w="28575">
                      <a:solidFill>
                        <a:srgbClr val="282828"/>
                      </a:solidFill>
                      <a:prstDash val="solid"/>
                    </a:lnR>
                    <a:lnB w="2857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96312" y="370579"/>
            <a:ext cx="2093544" cy="134593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3" name="object 13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5948" y="363860"/>
            <a:ext cx="5801995" cy="1353185"/>
            <a:chOff x="4055948" y="363860"/>
            <a:chExt cx="5801995" cy="135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5948" y="363860"/>
              <a:ext cx="3498367" cy="1352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4756" y="1195354"/>
              <a:ext cx="5064264" cy="10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4952" y="363860"/>
              <a:ext cx="1248722" cy="1352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4227" y="363860"/>
              <a:ext cx="2653601" cy="13526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27143" y="511339"/>
            <a:ext cx="502856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Продукты</a:t>
            </a:r>
            <a:r>
              <a:rPr dirty="0"/>
              <a:t> </a:t>
            </a:r>
            <a:r>
              <a:rPr dirty="0" spc="5"/>
              <a:t>II</a:t>
            </a:r>
            <a:r>
              <a:rPr dirty="0" spc="-5"/>
              <a:t> </a:t>
            </a:r>
            <a:r>
              <a:rPr dirty="0" spc="5"/>
              <a:t>группы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80222" y="1715651"/>
            <a:ext cx="7384415" cy="1650364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052195">
              <a:lnSpc>
                <a:spcPct val="100000"/>
              </a:lnSpc>
              <a:spcBef>
                <a:spcPts val="1785"/>
              </a:spcBef>
            </a:pPr>
            <a:r>
              <a:rPr dirty="0" sz="2650" spc="-15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dirty="0" sz="2650" spc="-2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dirty="0" sz="2650" spc="-25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dirty="0" sz="2650" spc="-15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dirty="0" sz="2650" spc="-15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dirty="0" sz="2650" spc="-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пр</a:t>
            </a:r>
            <a:r>
              <a:rPr dirty="0" sz="2650" spc="-7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dirty="0" sz="2650" spc="-3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dirty="0" sz="2650" spc="-15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dirty="0" sz="2650" spc="-2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dirty="0" sz="2650" spc="-25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dirty="0" sz="2650" spc="-1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dirty="0" sz="2650" spc="-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dirty="0" sz="2650" spc="2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dirty="0" sz="265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dirty="0" sz="2650" spc="-10">
                <a:solidFill>
                  <a:srgbClr val="001F5F"/>
                </a:solidFill>
                <a:latin typeface="Calibri"/>
                <a:cs typeface="Calibri"/>
              </a:rPr>
              <a:t>щи.</a:t>
            </a:r>
            <a:endParaRPr sz="2650">
              <a:latin typeface="Calibri"/>
              <a:cs typeface="Calibri"/>
            </a:endParaRPr>
          </a:p>
          <a:p>
            <a:pPr algn="ctr" marL="62865">
              <a:lnSpc>
                <a:spcPts val="2240"/>
              </a:lnSpc>
              <a:spcBef>
                <a:spcPts val="1300"/>
              </a:spcBef>
            </a:pP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Являются </a:t>
            </a:r>
            <a:r>
              <a:rPr dirty="0" sz="1950" spc="20">
                <a:solidFill>
                  <a:srgbClr val="001F5F"/>
                </a:solidFill>
                <a:latin typeface="Calibri"/>
                <a:cs typeface="Calibri"/>
              </a:rPr>
              <a:t>важным</a:t>
            </a:r>
            <a:r>
              <a:rPr dirty="0" sz="1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элементом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здорового</a:t>
            </a:r>
            <a:r>
              <a:rPr dirty="0" sz="1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питания.</a:t>
            </a:r>
            <a:r>
              <a:rPr dirty="0" sz="195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Имеют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ts val="2140"/>
              </a:lnSpc>
            </a:pPr>
            <a:r>
              <a:rPr dirty="0" sz="1950" spc="15">
                <a:latin typeface="Calibri"/>
                <a:cs typeface="Calibri"/>
              </a:rPr>
              <a:t>низку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калорийность,</a:t>
            </a:r>
            <a:r>
              <a:rPr dirty="0" sz="195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способствуют</a:t>
            </a:r>
            <a:r>
              <a:rPr dirty="0" sz="195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улучшению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 работы</a:t>
            </a:r>
            <a:r>
              <a:rPr dirty="0" sz="195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001F5F"/>
                </a:solidFill>
                <a:latin typeface="Calibri"/>
                <a:cs typeface="Calibri"/>
              </a:rPr>
              <a:t>желудочно-</a:t>
            </a:r>
            <a:endParaRPr sz="1950">
              <a:latin typeface="Calibri"/>
              <a:cs typeface="Calibri"/>
            </a:endParaRPr>
          </a:p>
          <a:p>
            <a:pPr algn="ctr" marR="163830">
              <a:lnSpc>
                <a:spcPts val="2240"/>
              </a:lnSpc>
            </a:pP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кишечного</a:t>
            </a:r>
            <a:r>
              <a:rPr dirty="0" sz="195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тракта,</a:t>
            </a:r>
            <a:r>
              <a:rPr dirty="0" sz="195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состояния</a:t>
            </a:r>
            <a:r>
              <a:rPr dirty="0" sz="195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иммунной</a:t>
            </a:r>
            <a:r>
              <a:rPr dirty="0" sz="195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001F5F"/>
                </a:solidFill>
                <a:latin typeface="Calibri"/>
                <a:cs typeface="Calibri"/>
              </a:rPr>
              <a:t>системы,</a:t>
            </a:r>
            <a:r>
              <a:rPr dirty="0" sz="195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001F5F"/>
                </a:solidFill>
                <a:latin typeface="Calibri"/>
                <a:cs typeface="Calibri"/>
              </a:rPr>
              <a:t>обмена </a:t>
            </a:r>
            <a:r>
              <a:rPr dirty="0" sz="1950" spc="5">
                <a:solidFill>
                  <a:srgbClr val="001F5F"/>
                </a:solidFill>
                <a:latin typeface="Calibri"/>
                <a:cs typeface="Calibri"/>
              </a:rPr>
              <a:t>веществ.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7882" y="3743566"/>
          <a:ext cx="9084310" cy="274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84"/>
                <a:gridCol w="1148715"/>
                <a:gridCol w="1980564"/>
                <a:gridCol w="1743075"/>
                <a:gridCol w="3666490"/>
              </a:tblGrid>
              <a:tr h="533654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ГРУППА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ИСТОЧНИК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242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ВЕЩЕСТВ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РАЗМЕР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600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20">
                          <a:latin typeface="Arial"/>
                          <a:cs typeface="Arial"/>
                        </a:rPr>
                        <a:t>ПОРЦИЙ,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г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ОБЪЕМ</a:t>
                      </a:r>
                      <a:r>
                        <a:rPr dirty="0" sz="15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ОДНОЙ</a:t>
                      </a:r>
                      <a:r>
                        <a:rPr dirty="0" sz="15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ПОРЦИИ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</a:tr>
              <a:tr h="241600">
                <a:tc>
                  <a:txBody>
                    <a:bodyPr/>
                    <a:lstStyle/>
                    <a:p>
                      <a:pPr marL="123825">
                        <a:lnSpc>
                          <a:spcPts val="1780"/>
                        </a:lnSpc>
                        <a:spcBef>
                          <a:spcPts val="20"/>
                        </a:spcBef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II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780"/>
                        </a:lnSpc>
                        <a:spcBef>
                          <a:spcPts val="2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Овощи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725"/>
                        </a:lnSpc>
                        <a:spcBef>
                          <a:spcPts val="75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Витаминов,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ts val="1780"/>
                        </a:lnSpc>
                        <a:spcBef>
                          <a:spcPts val="2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125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780"/>
                        </a:lnSpc>
                        <a:spcBef>
                          <a:spcPts val="2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овощ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(часть)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среднего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размера;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пищевых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волокон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минеральных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веществ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1770"/>
                        </a:lnSpc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(100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2920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150)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689"/>
                        </a:lnSpc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стакан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овощного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сока;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ст.л.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тушеных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(отварных)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овощей;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ар</a:t>
                      </a:r>
                      <a:r>
                        <a:rPr dirty="0" sz="1500" spc="-195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500" spc="-12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-30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м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щ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</a:tr>
              <a:tr h="1148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минорных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компонентов</a:t>
                      </a:r>
                      <a:r>
                        <a:rPr dirty="0" sz="1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пищи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Всего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 за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день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400г.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более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овощей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4017" y="1104772"/>
            <a:ext cx="2697187" cy="158727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2" name="object 12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8366" y="363860"/>
            <a:ext cx="5959475" cy="1353185"/>
            <a:chOff x="3898366" y="363860"/>
            <a:chExt cx="5959475" cy="135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8366" y="363860"/>
              <a:ext cx="3498367" cy="1352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74" y="1195354"/>
              <a:ext cx="5221706" cy="10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7370" y="363860"/>
              <a:ext cx="1406359" cy="1352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4227" y="363860"/>
              <a:ext cx="2653601" cy="13526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08864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Продукты</a:t>
            </a:r>
            <a:r>
              <a:rPr dirty="0" spc="-20"/>
              <a:t> </a:t>
            </a:r>
            <a:r>
              <a:rPr dirty="0"/>
              <a:t>III</a:t>
            </a:r>
            <a:r>
              <a:rPr dirty="0" spc="15"/>
              <a:t> </a:t>
            </a:r>
            <a:r>
              <a:rPr dirty="0" spc="5"/>
              <a:t>группы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788" y="1872732"/>
            <a:ext cx="8880475" cy="219329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algn="just" marL="5596255">
              <a:lnSpc>
                <a:spcPct val="100000"/>
              </a:lnSpc>
              <a:spcBef>
                <a:spcPts val="1150"/>
              </a:spcBef>
            </a:pPr>
            <a:r>
              <a:rPr dirty="0" u="heavy" sz="20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III</a:t>
            </a:r>
            <a:r>
              <a:rPr dirty="0" u="heavy" sz="2050" spc="-2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50" spc="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группа</a:t>
            </a:r>
            <a:r>
              <a:rPr dirty="0" u="heavy" sz="2050" spc="2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50" spc="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продуктов</a:t>
            </a:r>
            <a:r>
              <a:rPr dirty="0" u="heavy" sz="2050" spc="-4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50" spc="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-</a:t>
            </a:r>
            <a:r>
              <a:rPr dirty="0" u="heavy" sz="2050" spc="-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50" spc="1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фрукты</a:t>
            </a:r>
            <a:endParaRPr sz="2050">
              <a:latin typeface="Calibri"/>
              <a:cs typeface="Calibri"/>
            </a:endParaRPr>
          </a:p>
          <a:p>
            <a:pPr algn="just" marL="12700" marR="5080" indent="1666239">
              <a:lnSpc>
                <a:spcPct val="102000"/>
              </a:lnSpc>
              <a:spcBef>
                <a:spcPts val="1005"/>
              </a:spcBef>
            </a:pP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Они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также,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как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и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овощи,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являются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важным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элементом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здорового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питания.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В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них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>
                <a:solidFill>
                  <a:srgbClr val="403052"/>
                </a:solidFill>
                <a:latin typeface="Calibri"/>
                <a:cs typeface="Calibri"/>
              </a:rPr>
              <a:t>содержатся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пищевые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биологически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активные 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вещества (калий,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пищевые волокна, витамин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С, фолат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и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др.),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необходимые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для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поддержания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здоровья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и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снижающие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риск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развития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некоторых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хронических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заболеваний.</a:t>
            </a:r>
            <a:endParaRPr sz="20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29551" y="4324718"/>
          <a:ext cx="8742045" cy="206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095"/>
                <a:gridCol w="1143635"/>
                <a:gridCol w="2211070"/>
                <a:gridCol w="1906270"/>
                <a:gridCol w="2693035"/>
              </a:tblGrid>
              <a:tr h="460171">
                <a:tc gridSpan="2"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ИСТОЧНИК</a:t>
                      </a:r>
                      <a:r>
                        <a:rPr dirty="0" sz="1300" spc="14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ВЕЩЕСТВ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ts val="1395"/>
                        </a:lnSpc>
                      </a:pPr>
                      <a:r>
                        <a:rPr dirty="0" sz="1300" spc="-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РАЗМЕР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90525">
                        <a:lnSpc>
                          <a:spcPts val="1520"/>
                        </a:lnSpc>
                      </a:pP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300" spc="-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ЦИЙ,</a:t>
                      </a:r>
                      <a:r>
                        <a:rPr dirty="0" sz="1300" spc="-7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ts val="1395"/>
                        </a:lnSpc>
                      </a:pP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dirty="0" sz="13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ОДНОЙ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11809">
                        <a:lnSpc>
                          <a:spcPts val="1520"/>
                        </a:lnSpc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ПОРЦИИ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582102"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Фрукты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 indent="-38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Витаминов,</a:t>
                      </a:r>
                      <a:r>
                        <a:rPr dirty="0" sz="1300" spc="2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пищевых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28270" marR="334010" indent="-3810">
                        <a:lnSpc>
                          <a:spcPct val="115100"/>
                        </a:lnSpc>
                        <a:spcBef>
                          <a:spcPts val="135"/>
                        </a:spcBef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волокон</a:t>
                      </a:r>
                      <a:r>
                        <a:rPr dirty="0" sz="1300" spc="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минеральных </a:t>
                      </a:r>
                      <a:r>
                        <a:rPr dirty="0" sz="1300" spc="-34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веществ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300" spc="-5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минорных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компонентов</a:t>
                      </a:r>
                      <a:r>
                        <a:rPr dirty="0" sz="1300" spc="-5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пищи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(100-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 marL="387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490"/>
                        </a:lnSpc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300" spc="-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фрукт</a:t>
                      </a:r>
                      <a:r>
                        <a:rPr dirty="0" sz="13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(часть)</a:t>
                      </a:r>
                      <a:r>
                        <a:rPr dirty="0" sz="1300" spc="-3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среднего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размера;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16205" marR="593090">
                        <a:lnSpc>
                          <a:spcPct val="103200"/>
                        </a:lnSpc>
                        <a:spcBef>
                          <a:spcPts val="240"/>
                        </a:spcBef>
                      </a:pP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 стакан (150 </a:t>
                      </a: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мл) </a:t>
                      </a: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фруктового</a:t>
                      </a:r>
                      <a:r>
                        <a:rPr dirty="0" sz="1300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3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плодово- </a:t>
                      </a:r>
                      <a:r>
                        <a:rPr dirty="0" sz="1300" spc="-34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ягодного</a:t>
                      </a:r>
                      <a:r>
                        <a:rPr dirty="0" sz="13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сока;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300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2/3</a:t>
                      </a:r>
                      <a:r>
                        <a:rPr dirty="0" sz="1300" spc="-4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стакана</a:t>
                      </a:r>
                      <a:r>
                        <a:rPr dirty="0" sz="1300" spc="-4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ягод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2B2B2B"/>
                      </a:solidFill>
                      <a:prstDash val="solid"/>
                    </a:lnL>
                    <a:lnR w="28575">
                      <a:solidFill>
                        <a:srgbClr val="2B2B2B"/>
                      </a:solidFill>
                      <a:prstDash val="solid"/>
                    </a:lnR>
                    <a:lnT w="28575">
                      <a:solidFill>
                        <a:srgbClr val="2B2B2B"/>
                      </a:solidFill>
                      <a:prstDash val="solid"/>
                    </a:lnT>
                    <a:lnB w="2857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5684636"/>
            <a:ext cx="10044430" cy="1499870"/>
            <a:chOff x="0" y="5684636"/>
            <a:chExt cx="10044430" cy="14998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6796" y="5684636"/>
              <a:ext cx="2392083" cy="14993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0201" y="347096"/>
            <a:ext cx="6217920" cy="1372870"/>
            <a:chOff x="3640201" y="347096"/>
            <a:chExt cx="6217920" cy="137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0201" y="367212"/>
              <a:ext cx="3498367" cy="1352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009" y="1198707"/>
              <a:ext cx="5480011" cy="10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205" y="347096"/>
              <a:ext cx="1379467" cy="1352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879" y="347096"/>
              <a:ext cx="2770949" cy="13526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1117" y="514692"/>
            <a:ext cx="544449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Продукты</a:t>
            </a:r>
            <a:r>
              <a:rPr dirty="0" spc="-15"/>
              <a:t> </a:t>
            </a:r>
            <a:r>
              <a:rPr dirty="0" spc="15">
                <a:latin typeface="Arial"/>
                <a:cs typeface="Arial"/>
              </a:rPr>
              <a:t>IV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 spc="5">
                <a:latin typeface="Arial"/>
                <a:cs typeface="Arial"/>
              </a:rPr>
              <a:t>группы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6811" y="1876734"/>
            <a:ext cx="7790180" cy="141859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4405630">
              <a:lnSpc>
                <a:spcPct val="100000"/>
              </a:lnSpc>
              <a:spcBef>
                <a:spcPts val="1220"/>
              </a:spcBef>
            </a:pP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IV</a:t>
            </a:r>
            <a:r>
              <a:rPr dirty="0" sz="1950" spc="-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группа</a:t>
            </a:r>
            <a:r>
              <a:rPr dirty="0" sz="1950" spc="1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-</a:t>
            </a:r>
            <a:r>
              <a:rPr dirty="0" sz="1950" spc="-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молочные</a:t>
            </a:r>
            <a:r>
              <a:rPr dirty="0" sz="1950" spc="7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продукты</a:t>
            </a:r>
            <a:endParaRPr sz="1950">
              <a:latin typeface="Calibri"/>
              <a:cs typeface="Calibri"/>
            </a:endParaRPr>
          </a:p>
          <a:p>
            <a:pPr marL="12700" marR="501650" indent="922019">
              <a:lnSpc>
                <a:spcPct val="86300"/>
              </a:lnSpc>
              <a:spcBef>
                <a:spcPts val="1440"/>
              </a:spcBef>
            </a:pP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Способствуют укреплению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костей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 зубов,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поддержанию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нормального уровня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артериального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давления,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кишечной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моторики </a:t>
            </a:r>
            <a:r>
              <a:rPr dirty="0" sz="1950" spc="-4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состава</a:t>
            </a:r>
            <a:r>
              <a:rPr dirty="0" sz="195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микрофлоры,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уменьшению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 риска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остеопороза.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78091" y="3581514"/>
          <a:ext cx="9084310" cy="263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650"/>
                <a:gridCol w="1261110"/>
                <a:gridCol w="1900555"/>
                <a:gridCol w="2240279"/>
                <a:gridCol w="3149600"/>
              </a:tblGrid>
              <a:tr h="688441">
                <a:tc gridSpan="2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750" spc="-25">
                          <a:latin typeface="Arial"/>
                          <a:cs typeface="Arial"/>
                        </a:rPr>
                        <a:t>Группа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750" spc="-5">
                          <a:latin typeface="Arial"/>
                          <a:cs typeface="Arial"/>
                        </a:rPr>
                        <a:t>Источник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750">
                          <a:latin typeface="Arial"/>
                          <a:cs typeface="Arial"/>
                        </a:rPr>
                        <a:t>веществ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750" spc="-5">
                          <a:latin typeface="Arial"/>
                          <a:cs typeface="Arial"/>
                        </a:rPr>
                        <a:t>Размер</a:t>
                      </a:r>
                      <a:r>
                        <a:rPr dirty="0" sz="17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5">
                          <a:latin typeface="Arial"/>
                          <a:cs typeface="Arial"/>
                        </a:rPr>
                        <a:t>порций,</a:t>
                      </a:r>
                      <a:r>
                        <a:rPr dirty="0" sz="17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5">
                          <a:latin typeface="Arial"/>
                          <a:cs typeface="Arial"/>
                        </a:rPr>
                        <a:t>г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-5">
                          <a:latin typeface="Arial"/>
                          <a:cs typeface="Arial"/>
                        </a:rPr>
                        <a:t>Объем</a:t>
                      </a:r>
                      <a:r>
                        <a:rPr dirty="0" sz="17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latin typeface="Arial"/>
                          <a:cs typeface="Arial"/>
                        </a:rPr>
                        <a:t>одной</a:t>
                      </a:r>
                      <a:r>
                        <a:rPr dirty="0" sz="17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latin typeface="Arial"/>
                          <a:cs typeface="Arial"/>
                        </a:rPr>
                        <a:t>порции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</a:tr>
              <a:tr h="248419">
                <a:tc>
                  <a:txBody>
                    <a:bodyPr/>
                    <a:lstStyle/>
                    <a:p>
                      <a:pPr marL="127635">
                        <a:lnSpc>
                          <a:spcPts val="1855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IV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855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Молочные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855"/>
                        </a:lnSpc>
                      </a:pPr>
                      <a:r>
                        <a:rPr dirty="0" sz="1650" spc="-5">
                          <a:latin typeface="Arial"/>
                          <a:cs typeface="Arial"/>
                        </a:rPr>
                        <a:t>Белков,</a:t>
                      </a:r>
                      <a:r>
                        <a:rPr dirty="0" sz="165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кальция,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67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120-200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1855"/>
                        </a:lnSpc>
                      </a:pPr>
                      <a:r>
                        <a:rPr dirty="0" sz="1650" spc="5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6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стакан</a:t>
                      </a:r>
                      <a:r>
                        <a:rPr dirty="0" sz="1650" spc="5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(чашка</a:t>
                      </a:r>
                      <a:r>
                        <a:rPr dirty="0" sz="1650" spc="50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5">
                          <a:latin typeface="Arial"/>
                          <a:cs typeface="Arial"/>
                        </a:rPr>
                        <a:t>или </a:t>
                      </a:r>
                      <a:r>
                        <a:rPr dirty="0" sz="16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250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T w="28575">
                      <a:solidFill>
                        <a:srgbClr val="080808"/>
                      </a:solidFill>
                      <a:prstDash val="solid"/>
                    </a:lnT>
                  </a:tcPr>
                </a:tc>
              </a:tr>
              <a:tr h="1030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870"/>
                        </a:lnSpc>
                      </a:pPr>
                      <a:r>
                        <a:rPr dirty="0" sz="1650" spc="-5">
                          <a:latin typeface="Arial"/>
                          <a:cs typeface="Arial"/>
                        </a:rPr>
                        <a:t>продукты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8110" marR="69215" indent="3175">
                        <a:lnSpc>
                          <a:spcPct val="93100"/>
                        </a:lnSpc>
                        <a:spcBef>
                          <a:spcPts val="30"/>
                        </a:spcBef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никотиновой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 кислоты,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витаминов</a:t>
                      </a:r>
                      <a:r>
                        <a:rPr dirty="0" sz="165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А,</a:t>
                      </a:r>
                      <a:r>
                        <a:rPr dirty="0" sz="16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25">
                          <a:latin typeface="Arial"/>
                          <a:cs typeface="Arial"/>
                        </a:rPr>
                        <a:t>B2, </a:t>
                      </a:r>
                      <a:r>
                        <a:rPr dirty="0" sz="1650" spc="-4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875"/>
                        </a:lnSpc>
                        <a:tabLst>
                          <a:tab pos="732790" algn="l"/>
                          <a:tab pos="1987550" algn="l"/>
                        </a:tabLst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мл)	</a:t>
                      </a:r>
                      <a:r>
                        <a:rPr dirty="0" sz="1650" spc="-45">
                          <a:latin typeface="Arial"/>
                          <a:cs typeface="Arial"/>
                        </a:rPr>
                        <a:t>нежирного	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молока,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ts val="1955"/>
                        </a:lnSpc>
                      </a:pPr>
                      <a:r>
                        <a:rPr dirty="0" sz="1650" spc="10">
                          <a:latin typeface="Arial"/>
                          <a:cs typeface="Arial"/>
                        </a:rPr>
                        <a:t>кефира</a:t>
                      </a:r>
                      <a:r>
                        <a:rPr dirty="0" sz="16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5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6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йогурта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122555" marR="382905" indent="-10160">
                        <a:lnSpc>
                          <a:spcPts val="1950"/>
                        </a:lnSpc>
                        <a:spcBef>
                          <a:spcPts val="275"/>
                        </a:spcBef>
                      </a:pPr>
                      <a:r>
                        <a:rPr dirty="0" sz="1650" spc="5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6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60-80</a:t>
                      </a:r>
                      <a:r>
                        <a:rPr dirty="0" sz="16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5">
                          <a:latin typeface="Arial"/>
                          <a:cs typeface="Arial"/>
                        </a:rPr>
                        <a:t>г.</a:t>
                      </a:r>
                      <a:r>
                        <a:rPr dirty="0" sz="16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нежирного</a:t>
                      </a:r>
                      <a:r>
                        <a:rPr dirty="0" sz="16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или </a:t>
                      </a:r>
                      <a:r>
                        <a:rPr dirty="0" sz="1650" spc="-4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полужирного</a:t>
                      </a:r>
                      <a:r>
                        <a:rPr dirty="0" sz="16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творога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</a:tcPr>
                </a:tc>
              </a:tr>
              <a:tr h="646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1975"/>
                        </a:lnSpc>
                      </a:pPr>
                      <a:r>
                        <a:rPr dirty="0" sz="1650" spc="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5">
                          <a:latin typeface="Arial"/>
                          <a:cs typeface="Arial"/>
                        </a:rPr>
                        <a:t>ч.л.</a:t>
                      </a:r>
                      <a:r>
                        <a:rPr dirty="0" sz="16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сметаны</a:t>
                      </a:r>
                      <a:r>
                        <a:rPr dirty="0" sz="16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5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6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latin typeface="Arial"/>
                          <a:cs typeface="Arial"/>
                        </a:rPr>
                        <a:t>сливок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80808"/>
                      </a:solidFill>
                      <a:prstDash val="solid"/>
                    </a:lnL>
                    <a:lnR w="28575">
                      <a:solidFill>
                        <a:srgbClr val="080808"/>
                      </a:solidFill>
                      <a:prstDash val="solid"/>
                    </a:lnR>
                    <a:lnB w="28575">
                      <a:solidFill>
                        <a:srgbClr val="08080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1375" y="5912633"/>
            <a:ext cx="2177364" cy="127137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2" name="object 12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7957" y="347096"/>
            <a:ext cx="6029960" cy="1372870"/>
            <a:chOff x="3827957" y="347096"/>
            <a:chExt cx="6029960" cy="137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7957" y="367212"/>
              <a:ext cx="3498367" cy="1352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765" y="1198707"/>
              <a:ext cx="5292255" cy="10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6961" y="347096"/>
              <a:ext cx="1208474" cy="1352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879" y="347096"/>
              <a:ext cx="2770949" cy="13526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8873" y="514692"/>
            <a:ext cx="525653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Продукты</a:t>
            </a:r>
            <a:r>
              <a:rPr dirty="0" spc="-25"/>
              <a:t> </a:t>
            </a:r>
            <a:r>
              <a:rPr dirty="0" spc="20">
                <a:latin typeface="Arial"/>
                <a:cs typeface="Arial"/>
              </a:rPr>
              <a:t>V</a:t>
            </a:r>
            <a:r>
              <a:rPr dirty="0" spc="-180">
                <a:latin typeface="Arial"/>
                <a:cs typeface="Arial"/>
              </a:rPr>
              <a:t> </a:t>
            </a:r>
            <a:r>
              <a:rPr dirty="0" spc="5">
                <a:latin typeface="Arial"/>
                <a:cs typeface="Arial"/>
              </a:rPr>
              <a:t>группы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788" y="1743494"/>
            <a:ext cx="7777480" cy="167258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57375">
              <a:lnSpc>
                <a:spcPts val="2225"/>
              </a:lnSpc>
              <a:spcBef>
                <a:spcPts val="130"/>
              </a:spcBef>
            </a:pP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V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группа</a:t>
            </a:r>
            <a:r>
              <a:rPr dirty="0" sz="19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продуктов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 - белковые</a:t>
            </a:r>
            <a:r>
              <a:rPr dirty="0" sz="19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продукты</a:t>
            </a:r>
            <a:r>
              <a:rPr dirty="0" sz="1950" spc="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(мясо,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225"/>
              </a:lnSpc>
            </a:pP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курица,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рыба,</a:t>
            </a:r>
            <a:r>
              <a:rPr dirty="0" sz="19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яйца,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сухие</a:t>
            </a:r>
            <a:r>
              <a:rPr dirty="0" sz="1950" spc="-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бобы,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фасоль,</a:t>
            </a:r>
            <a:r>
              <a:rPr dirty="0" sz="1950" spc="-6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орехи,</a:t>
            </a:r>
            <a:r>
              <a:rPr dirty="0" sz="1950" spc="-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семечки).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 marR="5080" indent="278130">
              <a:lnSpc>
                <a:spcPct val="89700"/>
              </a:lnSpc>
              <a:spcBef>
                <a:spcPts val="5"/>
              </a:spcBef>
            </a:pP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Проду</a:t>
            </a:r>
            <a:r>
              <a:rPr dirty="0" sz="1950" spc="5">
                <a:solidFill>
                  <a:srgbClr val="1E1C11"/>
                </a:solidFill>
                <a:latin typeface="Calibri"/>
                <a:cs typeface="Calibri"/>
              </a:rPr>
              <a:t>кты </a:t>
            </a:r>
            <a:r>
              <a:rPr dirty="0" sz="1950">
                <a:solidFill>
                  <a:srgbClr val="1E1C11"/>
                </a:solidFill>
                <a:latin typeface="Calibri"/>
                <a:cs typeface="Calibri"/>
              </a:rPr>
              <a:t>это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й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группы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богаты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полноценным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белком, 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содержат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витамины</a:t>
            </a:r>
            <a:r>
              <a:rPr dirty="0" sz="1950" spc="-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группы</a:t>
            </a:r>
            <a:r>
              <a:rPr dirty="0" sz="19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1950" spc="-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(ниацин,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тиамин,</a:t>
            </a:r>
            <a:r>
              <a:rPr dirty="0" sz="1950" spc="-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рибофлавин,</a:t>
            </a:r>
            <a:r>
              <a:rPr dirty="0" sz="19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B6</a:t>
            </a:r>
            <a:r>
              <a:rPr dirty="0" sz="19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950" spc="-6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Calibri"/>
                <a:cs typeface="Calibri"/>
              </a:rPr>
              <a:t>В12),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 витамин</a:t>
            </a:r>
            <a:r>
              <a:rPr dirty="0" sz="195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03052"/>
                </a:solidFill>
                <a:latin typeface="Calibri"/>
                <a:cs typeface="Calibri"/>
              </a:rPr>
              <a:t>Е, </a:t>
            </a:r>
            <a:r>
              <a:rPr dirty="0" sz="1950" spc="-4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Calibri"/>
                <a:cs typeface="Calibri"/>
              </a:rPr>
              <a:t>железо,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цинк</a:t>
            </a:r>
            <a:r>
              <a:rPr dirty="0" sz="195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950" spc="-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Calibri"/>
                <a:cs typeface="Calibri"/>
              </a:rPr>
              <a:t>магний.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68672" y="3487775"/>
          <a:ext cx="9084310" cy="344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559"/>
                <a:gridCol w="1467485"/>
                <a:gridCol w="1758950"/>
                <a:gridCol w="1663064"/>
                <a:gridCol w="3745230"/>
              </a:tblGrid>
              <a:tr h="645414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ГРУППА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ИСТОЧНИК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ВЕЩЕСТВ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РАЗМЕР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20">
                          <a:latin typeface="Arial"/>
                          <a:cs typeface="Arial"/>
                        </a:rPr>
                        <a:t>ПОРЦИЙ,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г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20">
                          <a:latin typeface="Arial"/>
                          <a:cs typeface="Arial"/>
                        </a:rPr>
                        <a:t>ВЕС</a:t>
                      </a:r>
                      <a:r>
                        <a:rPr dirty="0" sz="15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5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ОБЪЕМ</a:t>
                      </a:r>
                      <a:r>
                        <a:rPr dirty="0" sz="15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ОДНОЙ</a:t>
                      </a:r>
                      <a:r>
                        <a:rPr dirty="0" sz="15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ПОРЦИИ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</a:tr>
              <a:tr h="793171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Мясо,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птица,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рыба,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бобовые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Белков,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витаминов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группы</a:t>
                      </a:r>
                      <a:r>
                        <a:rPr dirty="0" sz="15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В,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100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(80-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330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120)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85-90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мяса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рыбы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готовом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виде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(110-120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сыром</a:t>
                      </a:r>
                      <a:r>
                        <a:rPr dirty="0" sz="15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виде),</a:t>
                      </a:r>
                      <a:r>
                        <a:rPr dirty="0" sz="1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объему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сходно</a:t>
                      </a:r>
                      <a:r>
                        <a:rPr dirty="0" sz="1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карточной</a:t>
                      </a:r>
                      <a:r>
                        <a:rPr dirty="0" sz="15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колодой,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T w="28575">
                      <a:solidFill>
                        <a:srgbClr val="1C1C1C"/>
                      </a:solidFill>
                      <a:prstDash val="solid"/>
                    </a:lnT>
                  </a:tcPr>
                </a:tc>
              </a:tr>
              <a:tr h="258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яйца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железа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2-3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куриных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крыла,1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куриный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окорочок,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других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780"/>
                        </a:lnSpc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куриных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 яйца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</a:tr>
              <a:tr h="251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минеральных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770"/>
                        </a:lnSpc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3-4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крупные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креветки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</a:tcPr>
                </a:tc>
              </a:tr>
              <a:tr h="122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веществ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770"/>
                        </a:lnSpc>
                      </a:pPr>
                      <a:r>
                        <a:rPr dirty="0" sz="1500" spc="40">
                          <a:latin typeface="Arial"/>
                          <a:cs typeface="Arial"/>
                        </a:rPr>
                        <a:t>2/3</a:t>
                      </a:r>
                      <a:r>
                        <a:rPr dirty="0" sz="15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стакана</a:t>
                      </a:r>
                      <a:r>
                        <a:rPr dirty="0" sz="15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latin typeface="Arial"/>
                          <a:cs typeface="Arial"/>
                        </a:rPr>
                        <a:t>отварных</a:t>
                      </a:r>
                      <a:r>
                        <a:rPr dirty="0" sz="15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бобовых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C1C1C"/>
                      </a:solidFill>
                      <a:prstDash val="solid"/>
                    </a:lnL>
                    <a:lnR w="28575">
                      <a:solidFill>
                        <a:srgbClr val="1C1C1C"/>
                      </a:solidFill>
                      <a:prstDash val="solid"/>
                    </a:lnR>
                    <a:lnB w="28575">
                      <a:solidFill>
                        <a:srgbClr val="1C1C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6271" y="1389760"/>
            <a:ext cx="2278087" cy="166438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2" name="object 12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933"/>
            <a:ext cx="10044430" cy="7142480"/>
            <a:chOff x="0" y="41933"/>
            <a:chExt cx="10044430" cy="714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33"/>
              <a:ext cx="10044049" cy="71420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485" y="363860"/>
              <a:ext cx="3498367" cy="1352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0293" y="1195354"/>
              <a:ext cx="5258587" cy="101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0489" y="363860"/>
              <a:ext cx="1302367" cy="13526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4227" y="363860"/>
              <a:ext cx="2653601" cy="1352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05181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Продукты</a:t>
            </a:r>
            <a:r>
              <a:rPr dirty="0" spc="-30"/>
              <a:t> </a:t>
            </a:r>
            <a:r>
              <a:rPr dirty="0" spc="15"/>
              <a:t>VI</a:t>
            </a:r>
            <a:r>
              <a:rPr dirty="0" spc="-10"/>
              <a:t> </a:t>
            </a:r>
            <a:r>
              <a:rPr dirty="0" spc="5"/>
              <a:t>группы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8819" y="2216322"/>
            <a:ext cx="7640320" cy="1020444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r" marL="12700" marR="5080" indent="334645">
              <a:lnSpc>
                <a:spcPct val="90600"/>
              </a:lnSpc>
              <a:spcBef>
                <a:spcPts val="315"/>
              </a:spcBef>
            </a:pPr>
            <a:r>
              <a:rPr dirty="0" u="heavy" sz="1750" spc="10" b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VI </a:t>
            </a:r>
            <a:r>
              <a:rPr dirty="0" u="heavy" sz="1750" spc="5" b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группа </a:t>
            </a:r>
            <a:r>
              <a:rPr dirty="0" u="heavy" sz="1750" spc="-5" b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продуктов</a:t>
            </a:r>
            <a:r>
              <a:rPr dirty="0" sz="1750" spc="-5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15">
                <a:solidFill>
                  <a:srgbClr val="403052"/>
                </a:solidFill>
                <a:latin typeface="Calibri"/>
                <a:cs typeface="Calibri"/>
              </a:rPr>
              <a:t>— 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жиры, 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представленные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растительным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Calibri"/>
                <a:cs typeface="Calibri"/>
              </a:rPr>
              <a:t>и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сливочным </a:t>
            </a:r>
            <a:r>
              <a:rPr dirty="0" sz="1750" spc="-38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маслом, маргарином, различными видами кулинарных жиров. 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Эти 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продукты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-15">
                <a:solidFill>
                  <a:srgbClr val="403052"/>
                </a:solidFill>
                <a:latin typeface="Calibri"/>
                <a:cs typeface="Calibri"/>
              </a:rPr>
              <a:t>следует</a:t>
            </a:r>
            <a:r>
              <a:rPr dirty="0" sz="1750" spc="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использовать</a:t>
            </a:r>
            <a:r>
              <a:rPr dirty="0" sz="17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ограниченных</a:t>
            </a:r>
            <a:r>
              <a:rPr dirty="0" sz="1750" spc="-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количествах</a:t>
            </a:r>
            <a:r>
              <a:rPr dirty="0" sz="1750" spc="38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 нечасто.</a:t>
            </a:r>
            <a:r>
              <a:rPr dirty="0" sz="1750" spc="2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этой</a:t>
            </a:r>
            <a:r>
              <a:rPr dirty="0" sz="1750" spc="1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Calibri"/>
                <a:cs typeface="Calibri"/>
              </a:rPr>
              <a:t>же</a:t>
            </a:r>
            <a:r>
              <a:rPr dirty="0" sz="1750" spc="9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Calibri"/>
                <a:cs typeface="Calibri"/>
              </a:rPr>
              <a:t>группе</a:t>
            </a:r>
            <a:endParaRPr sz="1750">
              <a:latin typeface="Calibri"/>
              <a:cs typeface="Calibri"/>
            </a:endParaRPr>
          </a:p>
          <a:p>
            <a:pPr algn="r" marR="5715">
              <a:lnSpc>
                <a:spcPts val="1900"/>
              </a:lnSpc>
            </a:pP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отнесены</a:t>
            </a:r>
            <a:r>
              <a:rPr dirty="0" sz="1750" spc="18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Calibri"/>
                <a:cs typeface="Calibri"/>
              </a:rPr>
              <a:t>алкоголь</a:t>
            </a:r>
            <a:r>
              <a:rPr dirty="0" sz="1750" spc="2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7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3052"/>
                </a:solidFill>
                <a:latin typeface="Calibri"/>
                <a:cs typeface="Calibri"/>
              </a:rPr>
              <a:t>сахар.</a:t>
            </a:r>
            <a:endParaRPr sz="17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50802" y="3436645"/>
          <a:ext cx="8663305" cy="3253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85"/>
                <a:gridCol w="1814830"/>
                <a:gridCol w="1663700"/>
                <a:gridCol w="1217929"/>
                <a:gridCol w="3561079"/>
              </a:tblGrid>
              <a:tr h="724204">
                <a:tc gridSpan="2">
                  <a:txBody>
                    <a:bodyPr/>
                    <a:lstStyle/>
                    <a:p>
                      <a:pPr marL="127635">
                        <a:lnSpc>
                          <a:spcPts val="1955"/>
                        </a:lnSpc>
                      </a:pPr>
                      <a:r>
                        <a:rPr dirty="0" sz="1650" spc="-10">
                          <a:latin typeface="Arial"/>
                          <a:cs typeface="Arial"/>
                        </a:rPr>
                        <a:t>ГРУППА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1835"/>
                        </a:lnSpc>
                      </a:pPr>
                      <a:r>
                        <a:rPr dirty="0" sz="1650" spc="-25">
                          <a:latin typeface="Arial"/>
                          <a:cs typeface="Arial"/>
                        </a:rPr>
                        <a:t>ИСТОЧНИК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541020">
                        <a:lnSpc>
                          <a:spcPts val="1939"/>
                        </a:lnSpc>
                      </a:pPr>
                      <a:r>
                        <a:rPr dirty="0" sz="1650" spc="-5">
                          <a:latin typeface="Arial"/>
                          <a:cs typeface="Arial"/>
                        </a:rPr>
                        <a:t>ВЕЩЕСТВ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835"/>
                        </a:lnSpc>
                      </a:pPr>
                      <a:r>
                        <a:rPr dirty="0" sz="1650" spc="-20">
                          <a:latin typeface="Arial"/>
                          <a:cs typeface="Arial"/>
                        </a:rPr>
                        <a:t>РАЗМЕР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269875">
                        <a:lnSpc>
                          <a:spcPts val="1900"/>
                        </a:lnSpc>
                      </a:pPr>
                      <a:r>
                        <a:rPr dirty="0" sz="1650" spc="5">
                          <a:latin typeface="Arial"/>
                          <a:cs typeface="Arial"/>
                        </a:rPr>
                        <a:t>ПОРЦИЙ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269875">
                        <a:lnSpc>
                          <a:spcPts val="1864"/>
                        </a:lnSpc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г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955"/>
                        </a:lnSpc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650" spc="-65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ЪЕМ</a:t>
                      </a:r>
                      <a:r>
                        <a:rPr dirty="0" sz="16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3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Д</a:t>
                      </a:r>
                      <a:r>
                        <a:rPr dirty="0" sz="1650" spc="-20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ОЙ</a:t>
                      </a:r>
                      <a:r>
                        <a:rPr dirty="0" sz="16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ОР</a:t>
                      </a:r>
                      <a:r>
                        <a:rPr dirty="0" sz="1650" spc="-25">
                          <a:latin typeface="Arial"/>
                          <a:cs typeface="Arial"/>
                        </a:rPr>
                        <a:t>Ц</a:t>
                      </a:r>
                      <a:r>
                        <a:rPr dirty="0" sz="1650" spc="-1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50">
                          <a:latin typeface="Arial"/>
                          <a:cs typeface="Arial"/>
                        </a:rPr>
                        <a:t>И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560653">
                <a:tc>
                  <a:txBody>
                    <a:bodyPr/>
                    <a:lstStyle/>
                    <a:p>
                      <a:pPr marL="134620">
                        <a:lnSpc>
                          <a:spcPts val="1795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VI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795"/>
                        </a:lnSpc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Жиры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масла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Насыщенных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ненасыщенных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1445">
                        <a:lnSpc>
                          <a:spcPts val="1405"/>
                        </a:lnSpc>
                        <a:spcBef>
                          <a:spcPts val="1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жирных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кислот,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ts val="1795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500" spc="-229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ль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но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-1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90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сливочного</a:t>
                      </a:r>
                      <a:r>
                        <a:rPr dirty="0" sz="1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масла,</a:t>
                      </a:r>
                      <a:r>
                        <a:rPr dirty="0" sz="1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маргарина.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T w="28575">
                      <a:solidFill>
                        <a:srgbClr val="1F1F1F"/>
                      </a:solidFill>
                      <a:prstDash val="solid"/>
                    </a:lnT>
                  </a:tcPr>
                </a:tc>
              </a:tr>
              <a:tr h="603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925"/>
                        </a:lnSpc>
                        <a:spcBef>
                          <a:spcPts val="525"/>
                        </a:spcBef>
                      </a:pPr>
                      <a:r>
                        <a:rPr dirty="0" sz="1650">
                          <a:latin typeface="Arial"/>
                          <a:cs typeface="Arial"/>
                        </a:rPr>
                        <a:t>Напитки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ts val="1925"/>
                        </a:lnSpc>
                      </a:pPr>
                      <a:r>
                        <a:rPr dirty="0" sz="1650" spc="-5">
                          <a:latin typeface="Arial"/>
                          <a:cs typeface="Arial"/>
                        </a:rPr>
                        <a:t>алкоголь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ные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витамина</a:t>
                      </a:r>
                      <a:r>
                        <a:rPr dirty="0" sz="12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10г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30г</a:t>
                      </a:r>
                      <a:r>
                        <a:rPr dirty="0" sz="15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100% </a:t>
                      </a:r>
                      <a:r>
                        <a:rPr dirty="0" sz="1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спирта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(для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женщин);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20г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40г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спирта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(для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мужчин)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</a:tr>
              <a:tr h="269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795"/>
                        </a:lnSpc>
                        <a:spcBef>
                          <a:spcPts val="229"/>
                        </a:spcBef>
                      </a:pPr>
                      <a:r>
                        <a:rPr dirty="0" sz="1500" spc="15">
                          <a:latin typeface="Arial"/>
                          <a:cs typeface="Arial"/>
                        </a:rPr>
                        <a:t>До: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5-6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ч.л.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сахара</a:t>
                      </a:r>
                      <a:r>
                        <a:rPr dirty="0" sz="1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</a:tr>
              <a:tr h="469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Сахар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78435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40-50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755"/>
                        </a:lnSpc>
                      </a:pPr>
                      <a:r>
                        <a:rPr dirty="0" sz="1500" spc="10">
                          <a:latin typeface="Arial"/>
                          <a:cs typeface="Arial"/>
                        </a:rPr>
                        <a:t>шоколадные конфеты,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ts val="1795"/>
                        </a:lnSpc>
                        <a:spcBef>
                          <a:spcPts val="50"/>
                        </a:spcBef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карамелей,</a:t>
                      </a:r>
                      <a:r>
                        <a:rPr dirty="0" sz="1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или</a:t>
                      </a:r>
                      <a:r>
                        <a:rPr dirty="0" sz="1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5.ч.л.</a:t>
                      </a:r>
                      <a:r>
                        <a:rPr dirty="0" sz="15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варенья</a:t>
                      </a:r>
                      <a:r>
                        <a:rPr dirty="0" sz="1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или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</a:tcPr>
                </a:tc>
              </a:tr>
              <a:tr h="603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755"/>
                        </a:lnSpc>
                      </a:pPr>
                      <a:r>
                        <a:rPr dirty="0" sz="1500" spc="5">
                          <a:latin typeface="Arial"/>
                          <a:cs typeface="Arial"/>
                        </a:rPr>
                        <a:t>меда,</a:t>
                      </a:r>
                      <a:r>
                        <a:rPr dirty="0" sz="1500" spc="10">
                          <a:latin typeface="Arial"/>
                          <a:cs typeface="Arial"/>
                        </a:rPr>
                        <a:t> или 2-3 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вафли.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6587" y="1212062"/>
            <a:ext cx="2837865" cy="153376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3" name="object 13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283" y="410687"/>
            <a:ext cx="3904056" cy="1235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8230" y="544868"/>
            <a:ext cx="3197860" cy="6978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О</a:t>
            </a:r>
            <a:r>
              <a:rPr dirty="0" sz="4400" spc="-95"/>
              <a:t> </a:t>
            </a:r>
            <a:r>
              <a:rPr dirty="0" sz="4400" spc="5"/>
              <a:t>программе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5563" y="1165151"/>
            <a:ext cx="3233496" cy="98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51875" y="1295559"/>
            <a:ext cx="7353300" cy="54489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SzPct val="93333"/>
              <a:buAutoNum type="romanUcPeriod"/>
              <a:tabLst>
                <a:tab pos="391160" algn="l"/>
                <a:tab pos="392430" algn="l"/>
              </a:tabLst>
            </a:pPr>
            <a:r>
              <a:rPr dirty="0" sz="1500" spc="10" b="1">
                <a:solidFill>
                  <a:srgbClr val="403052"/>
                </a:solidFill>
                <a:latin typeface="Times New Roman"/>
                <a:cs typeface="Times New Roman"/>
              </a:rPr>
              <a:t>Общие</a:t>
            </a:r>
            <a:r>
              <a:rPr dirty="0" sz="1500" spc="4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403052"/>
                </a:solidFill>
                <a:latin typeface="Times New Roman"/>
                <a:cs typeface="Times New Roman"/>
              </a:rPr>
              <a:t>положения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romanUcPeriod"/>
            </a:pPr>
            <a:endParaRPr sz="1600">
              <a:latin typeface="Times New Roman"/>
              <a:cs typeface="Times New Roman"/>
            </a:endParaRPr>
          </a:p>
          <a:p>
            <a:pPr algn="just" lvl="1" marL="391795" marR="5080">
              <a:lnSpc>
                <a:spcPct val="97900"/>
              </a:lnSpc>
              <a:buFont typeface="Arial"/>
              <a:buChar char="•"/>
              <a:tabLst>
                <a:tab pos="908685" algn="l"/>
              </a:tabLst>
            </a:pP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Обучающая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(просветительская) программа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по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вопросам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здорового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питания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для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взрослого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населения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всех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возрастов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разработана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в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целях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реализации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федерального проекта «Формирование системы мотивации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граждан к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здоровому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образу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жизни,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включая</a:t>
            </a:r>
            <a:r>
              <a:rPr dirty="0" sz="1500" spc="3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здоровое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питание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отказ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от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вредных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привычек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(Укрепление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общественного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здоровья)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национального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проекта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«Демография», а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также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Планом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мероприятий Роспотребнадзора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по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реализации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мероприятий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федерального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проекта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«Укрепление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общественного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здоровья»  на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2019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15">
                <a:solidFill>
                  <a:srgbClr val="403052"/>
                </a:solidFill>
                <a:latin typeface="Times New Roman"/>
                <a:cs typeface="Times New Roman"/>
              </a:rPr>
              <a:t>год</a:t>
            </a:r>
            <a:r>
              <a:rPr dirty="0" sz="150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перспективный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период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2020-2024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годов,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утвержденным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приказом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Роспотребнадзора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от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25.01.2019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№</a:t>
            </a:r>
            <a:r>
              <a:rPr dirty="0" sz="15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29,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для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решения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задач</a:t>
            </a:r>
            <a:r>
              <a:rPr dirty="0" sz="1500" spc="3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по 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формированию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среды,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способствующей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повышению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информированности граждан об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основных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принципах</a:t>
            </a:r>
            <a:r>
              <a:rPr dirty="0" sz="1500" spc="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здорового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питания.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391795" indent="-379730">
              <a:lnSpc>
                <a:spcPct val="100000"/>
              </a:lnSpc>
              <a:buClr>
                <a:srgbClr val="000000"/>
              </a:buClr>
              <a:buSzPct val="93333"/>
              <a:buAutoNum type="romanUcPeriod"/>
              <a:tabLst>
                <a:tab pos="391160" algn="l"/>
                <a:tab pos="392430" algn="l"/>
              </a:tabLst>
            </a:pPr>
            <a:r>
              <a:rPr dirty="0" sz="1500" spc="10" b="1">
                <a:solidFill>
                  <a:srgbClr val="403052"/>
                </a:solidFill>
                <a:latin typeface="Times New Roman"/>
                <a:cs typeface="Times New Roman"/>
              </a:rPr>
              <a:t>Целевой</a:t>
            </a:r>
            <a:r>
              <a:rPr dirty="0" sz="1500" spc="2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b="1">
                <a:solidFill>
                  <a:srgbClr val="403052"/>
                </a:solidFill>
                <a:latin typeface="Times New Roman"/>
                <a:cs typeface="Times New Roman"/>
              </a:rPr>
              <a:t>раздел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romanUcPeriod"/>
            </a:pPr>
            <a:endParaRPr sz="1500">
              <a:latin typeface="Times New Roman"/>
              <a:cs typeface="Times New Roman"/>
            </a:endParaRPr>
          </a:p>
          <a:p>
            <a:pPr lvl="1" marL="391795" indent="-37973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91160" algn="l"/>
                <a:tab pos="392430" algn="l"/>
              </a:tabLst>
            </a:pP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Актуальность</a:t>
            </a:r>
            <a:r>
              <a:rPr dirty="0" sz="1500" spc="114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программы: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algn="just" lvl="2" marL="391795" marR="7620">
              <a:lnSpc>
                <a:spcPct val="97800"/>
              </a:lnSpc>
              <a:buFont typeface="Arial"/>
              <a:buChar char="•"/>
              <a:tabLst>
                <a:tab pos="908685" algn="l"/>
              </a:tabLst>
            </a:pP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современных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условиях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уровень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здоровья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населения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является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одним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из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факторов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обеспечения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экономического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роста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национальной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безопасности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государства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и,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этой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связи,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вопросы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здорового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питания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взрослого населения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всех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возрастных</a:t>
            </a:r>
            <a:r>
              <a:rPr dirty="0" sz="1500" spc="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групп</a:t>
            </a:r>
            <a:r>
              <a:rPr dirty="0" sz="15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500" spc="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целях</a:t>
            </a:r>
            <a:r>
              <a:rPr dirty="0" sz="1500" spc="4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реализации</a:t>
            </a:r>
            <a:r>
              <a:rPr dirty="0" sz="1500" spc="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мероприятий</a:t>
            </a:r>
            <a:r>
              <a:rPr dirty="0" sz="1500" spc="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федерального</a:t>
            </a:r>
            <a:r>
              <a:rPr dirty="0" sz="15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проекта</a:t>
            </a:r>
            <a:endParaRPr sz="1500">
              <a:latin typeface="Times New Roman"/>
              <a:cs typeface="Times New Roman"/>
            </a:endParaRPr>
          </a:p>
          <a:p>
            <a:pPr algn="just" marL="391795" marR="13970">
              <a:lnSpc>
                <a:spcPts val="1770"/>
              </a:lnSpc>
              <a:spcBef>
                <a:spcPts val="30"/>
              </a:spcBef>
            </a:pP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«Укрепление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общественного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здоровья»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национального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проекта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«Демография»,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направлены</a:t>
            </a:r>
            <a:r>
              <a:rPr dirty="0" sz="1500" spc="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улучшение</a:t>
            </a:r>
            <a:r>
              <a:rPr dirty="0" sz="1500" spc="1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качества</a:t>
            </a:r>
            <a:r>
              <a:rPr dirty="0" sz="1500" spc="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50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dirty="0" sz="1500" spc="1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жизни.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7" name="object 7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3498" y="75407"/>
            <a:ext cx="8662035" cy="1906270"/>
            <a:chOff x="763498" y="75407"/>
            <a:chExt cx="8662035" cy="1906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778" y="829871"/>
              <a:ext cx="7867065" cy="987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498" y="75407"/>
              <a:ext cx="8661679" cy="1235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2303" y="745967"/>
              <a:ext cx="2056803" cy="12352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0495" y="208973"/>
            <a:ext cx="7839075" cy="13690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252470" marR="5080" indent="-3240405">
              <a:lnSpc>
                <a:spcPct val="100000"/>
              </a:lnSpc>
              <a:spcBef>
                <a:spcPts val="110"/>
              </a:spcBef>
            </a:pPr>
            <a:r>
              <a:rPr dirty="0" sz="4400" spc="-5"/>
              <a:t>Биологически</a:t>
            </a:r>
            <a:r>
              <a:rPr dirty="0" sz="4400" spc="-75"/>
              <a:t> </a:t>
            </a:r>
            <a:r>
              <a:rPr dirty="0" sz="4400"/>
              <a:t>активные</a:t>
            </a:r>
            <a:r>
              <a:rPr dirty="0" sz="4400" spc="-45"/>
              <a:t> </a:t>
            </a:r>
            <a:r>
              <a:rPr dirty="0" sz="4400" spc="-10"/>
              <a:t>добавки </a:t>
            </a:r>
            <a:r>
              <a:rPr dirty="0" u="none" sz="4400" spc="-980"/>
              <a:t> </a:t>
            </a:r>
            <a:r>
              <a:rPr dirty="0" sz="4400" spc="-5"/>
              <a:t>(БАД)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7583" y="1500431"/>
            <a:ext cx="1386187" cy="987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3614" y="1900129"/>
            <a:ext cx="8175625" cy="408749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018540">
              <a:lnSpc>
                <a:spcPct val="100000"/>
              </a:lnSpc>
              <a:spcBef>
                <a:spcPts val="409"/>
              </a:spcBef>
            </a:pPr>
            <a:r>
              <a:rPr dirty="0" sz="1650" b="1">
                <a:solidFill>
                  <a:srgbClr val="403052"/>
                </a:solidFill>
                <a:latin typeface="Times New Roman"/>
                <a:cs typeface="Times New Roman"/>
              </a:rPr>
              <a:t>Биологически</a:t>
            </a:r>
            <a:r>
              <a:rPr dirty="0" sz="1650" spc="-5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b="1">
                <a:solidFill>
                  <a:srgbClr val="403052"/>
                </a:solidFill>
                <a:latin typeface="Times New Roman"/>
                <a:cs typeface="Times New Roman"/>
              </a:rPr>
              <a:t>активные</a:t>
            </a:r>
            <a:r>
              <a:rPr dirty="0" sz="1650" spc="-6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 b="1">
                <a:solidFill>
                  <a:srgbClr val="403052"/>
                </a:solidFill>
                <a:latin typeface="Times New Roman"/>
                <a:cs typeface="Times New Roman"/>
              </a:rPr>
              <a:t>добавки</a:t>
            </a:r>
            <a:r>
              <a:rPr dirty="0" sz="1650" spc="-5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 b="1">
                <a:solidFill>
                  <a:srgbClr val="403052"/>
                </a:solidFill>
                <a:latin typeface="Times New Roman"/>
                <a:cs typeface="Times New Roman"/>
              </a:rPr>
              <a:t>(БАД)</a:t>
            </a:r>
            <a:r>
              <a:rPr dirty="0" sz="1650" spc="4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-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композиция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природных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(витамины,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889"/>
              </a:lnSpc>
              <a:spcBef>
                <a:spcPts val="315"/>
              </a:spcBef>
            </a:pP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минералы,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аминокислоты,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жирные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кислоты,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пищевые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волокна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др.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вещества)</a:t>
            </a:r>
            <a:r>
              <a:rPr dirty="0" sz="1650" spc="-1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или</a:t>
            </a:r>
            <a:endParaRPr sz="1650">
              <a:latin typeface="Times New Roman"/>
              <a:cs typeface="Times New Roman"/>
            </a:endParaRPr>
          </a:p>
          <a:p>
            <a:pPr marL="12700" marR="427355">
              <a:lnSpc>
                <a:spcPts val="1770"/>
              </a:lnSpc>
              <a:spcBef>
                <a:spcPts val="145"/>
              </a:spcBef>
            </a:pP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биологически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активных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веществ,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вводимых</a:t>
            </a:r>
            <a:r>
              <a:rPr dirty="0" sz="1650" spc="-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пищевой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рацион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целью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улучшения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его </a:t>
            </a:r>
            <a:r>
              <a:rPr dirty="0" sz="1650" spc="-3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ценности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обогащения</a:t>
            </a:r>
            <a:r>
              <a:rPr dirty="0" sz="1650" spc="-1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отдельными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пищевыми</a:t>
            </a:r>
            <a:r>
              <a:rPr dirty="0" sz="1650" spc="-114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компонентами.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786765">
              <a:lnSpc>
                <a:spcPct val="100000"/>
              </a:lnSpc>
            </a:pPr>
            <a:r>
              <a:rPr dirty="0" u="heavy" sz="16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Они</a:t>
            </a:r>
            <a:r>
              <a:rPr dirty="0" u="heavy" sz="1650" spc="-1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50" spc="-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используются</a:t>
            </a:r>
            <a:r>
              <a:rPr dirty="0" u="heavy" sz="1650" spc="-6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50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1650" spc="-1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50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питании: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ct val="100000"/>
              </a:lnSpc>
              <a:spcBef>
                <a:spcPts val="55"/>
              </a:spcBef>
              <a:buClr>
                <a:srgbClr val="000000"/>
              </a:buClr>
              <a:buSzPct val="84848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dirty="0" sz="165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дополнительный</a:t>
            </a:r>
            <a:r>
              <a:rPr dirty="0" sz="165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источник</a:t>
            </a:r>
            <a:r>
              <a:rPr dirty="0" sz="165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пищевых</a:t>
            </a:r>
            <a:r>
              <a:rPr dirty="0" sz="165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биологически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ct val="100000"/>
              </a:lnSpc>
              <a:spcBef>
                <a:spcPts val="55"/>
              </a:spcBef>
              <a:buClr>
                <a:srgbClr val="000000"/>
              </a:buClr>
              <a:buSzPct val="84848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активных</a:t>
            </a:r>
            <a:r>
              <a:rPr dirty="0" sz="165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001F5F"/>
                </a:solidFill>
                <a:latin typeface="Times New Roman"/>
                <a:cs typeface="Times New Roman"/>
              </a:rPr>
              <a:t>веществ</a:t>
            </a:r>
            <a:r>
              <a:rPr dirty="0" sz="165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(для</a:t>
            </a:r>
            <a:r>
              <a:rPr dirty="0" sz="165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обогащения</a:t>
            </a:r>
            <a:r>
              <a:rPr dirty="0" sz="1650" spc="-8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ими</a:t>
            </a:r>
            <a:r>
              <a:rPr dirty="0" sz="165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рациона);</a:t>
            </a:r>
            <a:endParaRPr sz="1650">
              <a:latin typeface="Times New Roman"/>
              <a:cs typeface="Times New Roman"/>
            </a:endParaRPr>
          </a:p>
          <a:p>
            <a:pPr algn="just" marL="391160" marR="607695" indent="-379095">
              <a:lnSpc>
                <a:spcPct val="88800"/>
              </a:lnSpc>
              <a:spcBef>
                <a:spcPts val="405"/>
              </a:spcBef>
              <a:buSzPct val="84848"/>
              <a:buFont typeface="Wingdings"/>
              <a:buChar char=""/>
              <a:tabLst>
                <a:tab pos="709930" algn="l"/>
                <a:tab pos="710565" algn="l"/>
              </a:tabLst>
            </a:pPr>
            <a:r>
              <a:rPr dirty="0"/>
              <a:t>	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для нормализации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и/или 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улучшения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функционального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состояния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органов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dirty="0" sz="165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систем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(в </a:t>
            </a:r>
            <a:r>
              <a:rPr dirty="0" sz="1650" spc="-40">
                <a:solidFill>
                  <a:srgbClr val="001F5F"/>
                </a:solidFill>
                <a:latin typeface="Times New Roman"/>
                <a:cs typeface="Times New Roman"/>
              </a:rPr>
              <a:t>т.ч. </a:t>
            </a:r>
            <a:r>
              <a:rPr dirty="0" sz="1650" spc="-20">
                <a:solidFill>
                  <a:srgbClr val="001F5F"/>
                </a:solidFill>
                <a:latin typeface="Times New Roman"/>
                <a:cs typeface="Times New Roman"/>
              </a:rPr>
              <a:t>мягкое 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мочегонное,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тонизирующее, успокаивающее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иные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виды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действия);</a:t>
            </a:r>
            <a:endParaRPr sz="1650">
              <a:latin typeface="Times New Roman"/>
              <a:cs typeface="Times New Roman"/>
            </a:endParaRPr>
          </a:p>
          <a:p>
            <a:pPr algn="just" marL="391160" indent="-379095">
              <a:lnSpc>
                <a:spcPts val="1795"/>
              </a:lnSpc>
              <a:buClr>
                <a:srgbClr val="000000"/>
              </a:buClr>
              <a:buSzPct val="84848"/>
              <a:buFont typeface="Wingdings"/>
              <a:buChar char=""/>
              <a:tabLst>
                <a:tab pos="391795" algn="l"/>
              </a:tabLst>
            </a:pP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качестве</a:t>
            </a:r>
            <a:r>
              <a:rPr dirty="0" sz="1650" spc="-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продуктов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общеукрепляющего</a:t>
            </a:r>
            <a:r>
              <a:rPr dirty="0" sz="1650" spc="-7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действия;</a:t>
            </a:r>
            <a:endParaRPr sz="1650">
              <a:latin typeface="Times New Roman"/>
              <a:cs typeface="Times New Roman"/>
            </a:endParaRPr>
          </a:p>
          <a:p>
            <a:pPr algn="just" marL="391160" indent="-379095">
              <a:lnSpc>
                <a:spcPts val="1900"/>
              </a:lnSpc>
              <a:buClr>
                <a:srgbClr val="000000"/>
              </a:buClr>
              <a:buSzPct val="84848"/>
              <a:buFont typeface="Wingdings"/>
              <a:buChar char=""/>
              <a:tabLst>
                <a:tab pos="391795" algn="l"/>
              </a:tabLst>
            </a:pP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dirty="0" sz="165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нормализации</a:t>
            </a:r>
            <a:r>
              <a:rPr dirty="0" sz="1650" spc="-7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микрофлоры</a:t>
            </a:r>
            <a:r>
              <a:rPr dirty="0" sz="165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желудочно-кишечного</a:t>
            </a:r>
            <a:r>
              <a:rPr dirty="0" sz="165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тракта;</a:t>
            </a:r>
            <a:endParaRPr sz="1650">
              <a:latin typeface="Times New Roman"/>
              <a:cs typeface="Times New Roman"/>
            </a:endParaRPr>
          </a:p>
          <a:p>
            <a:pPr algn="just" marL="391160" marR="610235" indent="-379095">
              <a:lnSpc>
                <a:spcPts val="1770"/>
              </a:lnSpc>
              <a:spcBef>
                <a:spcPts val="370"/>
              </a:spcBef>
              <a:buClr>
                <a:srgbClr val="000000"/>
              </a:buClr>
              <a:buSzPct val="84848"/>
              <a:buFont typeface="Wingdings"/>
              <a:buChar char=""/>
              <a:tabLst>
                <a:tab pos="391795" algn="l"/>
              </a:tabLst>
            </a:pP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нормализации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001F5F"/>
                </a:solidFill>
                <a:latin typeface="Times New Roman"/>
                <a:cs typeface="Times New Roman"/>
              </a:rPr>
              <a:t>белкового,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001F5F"/>
                </a:solidFill>
                <a:latin typeface="Times New Roman"/>
                <a:cs typeface="Times New Roman"/>
              </a:rPr>
              <a:t>углеводного,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жирового,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001F5F"/>
                </a:solidFill>
                <a:latin typeface="Times New Roman"/>
                <a:cs typeface="Times New Roman"/>
              </a:rPr>
              <a:t>витаминного</a:t>
            </a:r>
            <a:r>
              <a:rPr dirty="0" sz="165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65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других </a:t>
            </a:r>
            <a:r>
              <a:rPr dirty="0" sz="1650" spc="-4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видов</a:t>
            </a:r>
            <a:r>
              <a:rPr dirty="0" sz="1650" spc="-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1F5F"/>
                </a:solidFill>
                <a:latin typeface="Times New Roman"/>
                <a:cs typeface="Times New Roman"/>
              </a:rPr>
              <a:t>обмена</a:t>
            </a:r>
            <a:r>
              <a:rPr dirty="0" sz="165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001F5F"/>
                </a:solidFill>
                <a:latin typeface="Times New Roman"/>
                <a:cs typeface="Times New Roman"/>
              </a:rPr>
              <a:t>веществ.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6903" y="2580004"/>
            <a:ext cx="2881591" cy="18757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02" y="363860"/>
            <a:ext cx="8165465" cy="13526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762" y="511339"/>
            <a:ext cx="7388859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Правила</a:t>
            </a:r>
            <a:r>
              <a:rPr dirty="0" spc="10"/>
              <a:t> </a:t>
            </a:r>
            <a:r>
              <a:rPr dirty="0" spc="-5"/>
              <a:t>здорового</a:t>
            </a:r>
            <a:r>
              <a:rPr dirty="0" spc="20"/>
              <a:t> </a:t>
            </a:r>
            <a:r>
              <a:rPr dirty="0" spc="15"/>
              <a:t>питания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710" y="1195354"/>
            <a:ext cx="7427849" cy="101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21115" y="1773669"/>
            <a:ext cx="5673090" cy="46615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27660" marR="5080" indent="-315595">
              <a:lnSpc>
                <a:spcPct val="96500"/>
              </a:lnSpc>
              <a:spcBef>
                <a:spcPts val="21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Потребляйте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разнообразную 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пищу,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основе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которой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лежат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продукты, </a:t>
            </a:r>
            <a:r>
              <a:rPr dirty="0" sz="1950" spc="30">
                <a:solidFill>
                  <a:srgbClr val="403052"/>
                </a:solidFill>
                <a:latin typeface="Arial"/>
                <a:cs typeface="Arial"/>
              </a:rPr>
              <a:t>как 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животного,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так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950" spc="-5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растительного</a:t>
            </a:r>
            <a:r>
              <a:rPr dirty="0" sz="1950" spc="26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происхождения.</a:t>
            </a:r>
            <a:endParaRPr sz="1950">
              <a:latin typeface="Arial"/>
              <a:cs typeface="Arial"/>
            </a:endParaRPr>
          </a:p>
          <a:p>
            <a:pPr marL="327660" marR="457200" indent="-315595">
              <a:lnSpc>
                <a:spcPct val="93100"/>
              </a:lnSpc>
              <a:spcBef>
                <a:spcPts val="1015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Потребляйте</a:t>
            </a:r>
            <a:r>
              <a:rPr dirty="0" sz="1950" spc="-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несколько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раз</a:t>
            </a:r>
            <a:r>
              <a:rPr dirty="0" sz="1950" spc="-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1950" spc="-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день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хлеб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950" spc="-5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хлебобулочные изделия,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зерновые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пр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ы,</a:t>
            </a:r>
            <a:r>
              <a:rPr dirty="0" sz="19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,</a:t>
            </a:r>
            <a:r>
              <a:rPr dirty="0" sz="1950" spc="-18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6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оф</a:t>
            </a:r>
            <a:r>
              <a:rPr dirty="0" sz="1950" spc="-60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ь,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ма</a:t>
            </a:r>
            <a:r>
              <a:rPr dirty="0" sz="1950" spc="6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аро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ые</a:t>
            </a:r>
            <a:endParaRPr sz="1950">
              <a:latin typeface="Arial"/>
              <a:cs typeface="Arial"/>
            </a:endParaRPr>
          </a:p>
          <a:p>
            <a:pPr marL="327660">
              <a:lnSpc>
                <a:spcPts val="2140"/>
              </a:lnSpc>
            </a:pP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изделия,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бобовые.</a:t>
            </a:r>
            <a:endParaRPr sz="1950">
              <a:latin typeface="Arial"/>
              <a:cs typeface="Arial"/>
            </a:endParaRPr>
          </a:p>
          <a:p>
            <a:pPr algn="just" marL="327660" marR="120014" indent="-315595">
              <a:lnSpc>
                <a:spcPct val="93700"/>
              </a:lnSpc>
              <a:spcBef>
                <a:spcPts val="106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Несколько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раз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 день 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ешьте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разнообразные </a:t>
            </a:r>
            <a:r>
              <a:rPr dirty="0" sz="1950" spc="-5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овощи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 фрукты,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предпочтительно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свежем </a:t>
            </a:r>
            <a:r>
              <a:rPr dirty="0" sz="1950" spc="-5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виде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(не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менее</a:t>
            </a:r>
            <a:r>
              <a:rPr dirty="0" sz="19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400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г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1950" spc="254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день)</a:t>
            </a:r>
            <a:endParaRPr sz="1950">
              <a:latin typeface="Arial"/>
              <a:cs typeface="Arial"/>
            </a:endParaRPr>
          </a:p>
          <a:p>
            <a:pPr algn="just" marL="327660" indent="-315595">
              <a:lnSpc>
                <a:spcPts val="2295"/>
              </a:lnSpc>
              <a:spcBef>
                <a:spcPts val="96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Контролируйте</a:t>
            </a:r>
            <a:r>
              <a:rPr dirty="0" sz="1950" spc="-9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потребление</a:t>
            </a:r>
            <a:r>
              <a:rPr dirty="0" sz="1950" spc="1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жиров</a:t>
            </a:r>
            <a:r>
              <a:rPr dirty="0" sz="1950" spc="-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(не</a:t>
            </a:r>
            <a:endParaRPr sz="1950">
              <a:latin typeface="Arial"/>
              <a:cs typeface="Arial"/>
            </a:endParaRPr>
          </a:p>
          <a:p>
            <a:pPr marL="327660" marR="324485">
              <a:lnSpc>
                <a:spcPct val="95900"/>
              </a:lnSpc>
              <a:spcBef>
                <a:spcPts val="45"/>
              </a:spcBef>
            </a:pP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ле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3</a:t>
            </a:r>
            <a:r>
              <a:rPr dirty="0" sz="1950" spc="30">
                <a:solidFill>
                  <a:srgbClr val="403052"/>
                </a:solidFill>
                <a:latin typeface="Arial"/>
                <a:cs typeface="Arial"/>
              </a:rPr>
              <a:t>0</a:t>
            </a:r>
            <a:r>
              <a:rPr dirty="0" sz="1750" spc="15">
                <a:solidFill>
                  <a:srgbClr val="403052"/>
                </a:solidFill>
                <a:latin typeface="Arial"/>
                <a:cs typeface="Arial"/>
              </a:rPr>
              <a:t>%</a:t>
            </a:r>
            <a:r>
              <a:rPr dirty="0" sz="1750" spc="-18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ч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э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ер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г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ии)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з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аме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я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е 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большую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часть</a:t>
            </a:r>
            <a:r>
              <a:rPr dirty="0" sz="1950" spc="-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насыщенных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жиров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ненасыщенными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растительными</a:t>
            </a:r>
            <a:r>
              <a:rPr dirty="0" sz="1950" spc="254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маслами </a:t>
            </a:r>
            <a:r>
              <a:rPr dirty="0" sz="1950" spc="-5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или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мягкими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спредами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647761"/>
            <a:ext cx="10044430" cy="1536700"/>
            <a:chOff x="0" y="5647761"/>
            <a:chExt cx="10044430" cy="15367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1692" y="5647761"/>
              <a:ext cx="2697187" cy="15362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2913" y="7162164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5460" y="0"/>
            <a:ext cx="8292871" cy="1213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295" y="34627"/>
            <a:ext cx="7541895" cy="7461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470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Мозаика</a:t>
            </a:r>
            <a:r>
              <a:rPr dirty="0" u="heavy" sz="4700" spc="1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700" spc="15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здорового</a:t>
            </a:r>
            <a:r>
              <a:rPr dirty="0" u="heavy" sz="4700" spc="-1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700" spc="15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питания</a:t>
            </a:r>
            <a:endParaRPr sz="4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7562" y="702492"/>
            <a:ext cx="7572019" cy="1019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69036" y="1272412"/>
            <a:ext cx="9206865" cy="5824220"/>
            <a:chOff x="569036" y="1272412"/>
            <a:chExt cx="9206865" cy="58242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3659" y="1949710"/>
              <a:ext cx="5474797" cy="40366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094" y="1282469"/>
              <a:ext cx="9180414" cy="58036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4065" y="1277442"/>
              <a:ext cx="9197340" cy="5814060"/>
            </a:xfrm>
            <a:custGeom>
              <a:avLst/>
              <a:gdLst/>
              <a:ahLst/>
              <a:cxnLst/>
              <a:rect l="l" t="t" r="r" b="b"/>
              <a:pathLst>
                <a:path w="9197340" h="5814059">
                  <a:moveTo>
                    <a:pt x="0" y="5813755"/>
                  </a:moveTo>
                  <a:lnTo>
                    <a:pt x="9196730" y="5813755"/>
                  </a:lnTo>
                  <a:lnTo>
                    <a:pt x="9196730" y="0"/>
                  </a:lnTo>
                  <a:lnTo>
                    <a:pt x="0" y="0"/>
                  </a:lnTo>
                  <a:lnTo>
                    <a:pt x="0" y="5813755"/>
                  </a:lnTo>
                  <a:close/>
                </a:path>
              </a:pathLst>
            </a:custGeom>
            <a:ln w="1005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0" name="object 10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311" y="363860"/>
            <a:ext cx="8165465" cy="1353185"/>
            <a:chOff x="1018311" y="363860"/>
            <a:chExt cx="8165465" cy="135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301" y="1195354"/>
              <a:ext cx="7568666" cy="1019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311" y="363860"/>
              <a:ext cx="8165465" cy="13526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7739" y="511339"/>
            <a:ext cx="753046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 spc="15"/>
              <a:t>Правила</a:t>
            </a:r>
            <a:r>
              <a:rPr dirty="0" spc="10"/>
              <a:t> </a:t>
            </a:r>
            <a:r>
              <a:rPr dirty="0" spc="-5"/>
              <a:t>здорового</a:t>
            </a:r>
            <a:r>
              <a:rPr dirty="0" spc="20"/>
              <a:t> </a:t>
            </a:r>
            <a:r>
              <a:rPr dirty="0" spc="15"/>
              <a:t>питания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788" y="1709965"/>
            <a:ext cx="7748905" cy="3851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91160" indent="-379095">
              <a:lnSpc>
                <a:spcPts val="2325"/>
              </a:lnSpc>
              <a:spcBef>
                <a:spcPts val="90"/>
              </a:spcBef>
              <a:buSzPct val="113636"/>
              <a:buFont typeface="Wingdings"/>
              <a:buChar char=""/>
              <a:tabLst>
                <a:tab pos="391795" algn="l"/>
              </a:tabLst>
            </a:pP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Заменяйте</a:t>
            </a:r>
            <a:r>
              <a:rPr dirty="0" sz="2200" spc="8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жирные</a:t>
            </a:r>
            <a:r>
              <a:rPr dirty="0" sz="2200" spc="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мясо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мясные</a:t>
            </a:r>
            <a:r>
              <a:rPr dirty="0" sz="2200" spc="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продукты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фасолью,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005"/>
              </a:lnSpc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бобами,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чечевицей,</a:t>
            </a:r>
            <a:r>
              <a:rPr dirty="0" sz="2200" spc="28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рыбой,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птицей</a:t>
            </a:r>
            <a:r>
              <a:rPr dirty="0" sz="220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или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нежирным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325"/>
              </a:lnSpc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мясом</a:t>
            </a:r>
            <a:endParaRPr sz="2200">
              <a:latin typeface="Calibri"/>
              <a:cs typeface="Calibri"/>
            </a:endParaRPr>
          </a:p>
          <a:p>
            <a:pPr marL="391160" indent="-379095">
              <a:lnSpc>
                <a:spcPts val="2335"/>
              </a:lnSpc>
              <a:spcBef>
                <a:spcPts val="375"/>
              </a:spcBef>
              <a:buSzPct val="113636"/>
              <a:buFont typeface="Wingdings"/>
              <a:buChar char=""/>
              <a:tabLst>
                <a:tab pos="391795" algn="l"/>
              </a:tabLst>
            </a:pP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Ежедневно</a:t>
            </a:r>
            <a:r>
              <a:rPr dirty="0" sz="2200" spc="9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потребляйте</a:t>
            </a:r>
            <a:r>
              <a:rPr dirty="0" sz="2200" spc="10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молоко,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 сыр,</a:t>
            </a:r>
            <a:r>
              <a:rPr dirty="0" sz="220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кисломолочные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035"/>
              </a:lnSpc>
            </a:pP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продукты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 (творог,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кефир,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простоквашу,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ацидофилин,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340"/>
              </a:lnSpc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йогурт)</a:t>
            </a:r>
            <a:r>
              <a:rPr dirty="0" sz="2200" spc="-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 низким</a:t>
            </a:r>
            <a:r>
              <a:rPr dirty="0" sz="220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содержанием</a:t>
            </a:r>
            <a:r>
              <a:rPr dirty="0" sz="2200" spc="254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жира,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сахара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 соли.</a:t>
            </a:r>
            <a:endParaRPr sz="2200">
              <a:latin typeface="Calibri"/>
              <a:cs typeface="Calibri"/>
            </a:endParaRPr>
          </a:p>
          <a:p>
            <a:pPr marL="391160" indent="-379095">
              <a:lnSpc>
                <a:spcPts val="2335"/>
              </a:lnSpc>
              <a:spcBef>
                <a:spcPts val="395"/>
              </a:spcBef>
              <a:buSzPct val="113636"/>
              <a:buFont typeface="Wingdings"/>
              <a:buChar char=""/>
              <a:tabLst>
                <a:tab pos="391795" algn="l"/>
              </a:tabLst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Выбирайте</a:t>
            </a:r>
            <a:r>
              <a:rPr dirty="0" sz="220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такие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продукты,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 которых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мало</a:t>
            </a:r>
            <a:r>
              <a:rPr dirty="0" sz="220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сахара,</a:t>
            </a:r>
            <a:endParaRPr sz="2200">
              <a:latin typeface="Calibri"/>
              <a:cs typeface="Calibri"/>
            </a:endParaRPr>
          </a:p>
          <a:p>
            <a:pPr marL="391160" marR="40005">
              <a:lnSpc>
                <a:spcPct val="77000"/>
              </a:lnSpc>
              <a:spcBef>
                <a:spcPts val="305"/>
              </a:spcBef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ограничивая</a:t>
            </a:r>
            <a:r>
              <a:rPr dirty="0" sz="220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частоту</a:t>
            </a:r>
            <a:r>
              <a:rPr dirty="0" sz="2200" spc="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употребления</a:t>
            </a:r>
            <a:r>
              <a:rPr dirty="0" sz="2200" spc="9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рафинированного</a:t>
            </a:r>
            <a:r>
              <a:rPr dirty="0" sz="2200" spc="10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сахара, </a:t>
            </a:r>
            <a:r>
              <a:rPr dirty="0" sz="2200" spc="-48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сладких</a:t>
            </a:r>
            <a:r>
              <a:rPr dirty="0" sz="220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напитков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сладостей</a:t>
            </a:r>
            <a:endParaRPr sz="2200">
              <a:latin typeface="Calibri"/>
              <a:cs typeface="Calibri"/>
            </a:endParaRPr>
          </a:p>
          <a:p>
            <a:pPr marL="391160" indent="-379095">
              <a:lnSpc>
                <a:spcPts val="2380"/>
              </a:lnSpc>
              <a:spcBef>
                <a:spcPts val="315"/>
              </a:spcBef>
              <a:buSzPct val="113636"/>
              <a:buFont typeface="Wingdings"/>
              <a:buChar char=""/>
              <a:tabLst>
                <a:tab pos="391795" algn="l"/>
              </a:tabLst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Выбирайте</a:t>
            </a:r>
            <a:r>
              <a:rPr dirty="0" sz="220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пищу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 низким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содержанием</a:t>
            </a:r>
            <a:r>
              <a:rPr dirty="0" sz="2200" spc="28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соли.</a:t>
            </a:r>
            <a:r>
              <a:rPr dirty="0" sz="220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Суммарное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115"/>
              </a:lnSpc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2200" spc="-3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-65">
                <a:solidFill>
                  <a:srgbClr val="403052"/>
                </a:solidFill>
                <a:latin typeface="Calibri"/>
                <a:cs typeface="Calibri"/>
              </a:rPr>
              <a:t>б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ле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ие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2200" spc="-5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10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dirty="0" sz="2200" spc="-5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ж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9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б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ь</a:t>
            </a:r>
            <a:r>
              <a:rPr dirty="0" sz="2200" spc="-10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-1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б</a:t>
            </a:r>
            <a:r>
              <a:rPr dirty="0" sz="2200" spc="-6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ле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-8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ой</a:t>
            </a:r>
            <a:r>
              <a:rPr dirty="0" sz="2200" spc="-9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ч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й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ой</a:t>
            </a:r>
            <a:r>
              <a:rPr dirty="0" sz="2200" spc="-7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dirty="0" sz="2200" spc="-3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ж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115"/>
              </a:lnSpc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(5-6</a:t>
            </a:r>
            <a:r>
              <a:rPr dirty="0" sz="2200" spc="-10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г)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-10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день,</a:t>
            </a:r>
            <a:r>
              <a:rPr dirty="0" sz="220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включая</a:t>
            </a:r>
            <a:r>
              <a:rPr dirty="0" sz="220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соль,</a:t>
            </a:r>
            <a:r>
              <a:rPr dirty="0" sz="2200" spc="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находящуюся</a:t>
            </a:r>
            <a:r>
              <a:rPr dirty="0" sz="2200" spc="229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хлебе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91160">
              <a:lnSpc>
                <a:spcPts val="2375"/>
              </a:lnSpc>
            </a:pP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обработанных</a:t>
            </a:r>
            <a:r>
              <a:rPr dirty="0" sz="2200" spc="8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или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консервированных</a:t>
            </a:r>
            <a:r>
              <a:rPr dirty="0" sz="2200" spc="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продуктах.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4952" y="5077771"/>
            <a:ext cx="2938589" cy="185898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9" name="object 9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02" y="363860"/>
            <a:ext cx="8165465" cy="13526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762" y="511339"/>
            <a:ext cx="7388859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Правила</a:t>
            </a:r>
            <a:r>
              <a:rPr dirty="0" spc="10"/>
              <a:t> </a:t>
            </a:r>
            <a:r>
              <a:rPr dirty="0" spc="-5"/>
              <a:t>здорового</a:t>
            </a:r>
            <a:r>
              <a:rPr dirty="0" spc="20"/>
              <a:t> </a:t>
            </a:r>
            <a:r>
              <a:rPr dirty="0" spc="15"/>
              <a:t>питания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710" y="1195354"/>
            <a:ext cx="7427849" cy="101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28821" y="1787080"/>
            <a:ext cx="4254500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328295" algn="l"/>
                <a:tab pos="2614930" algn="l"/>
              </a:tabLst>
            </a:pP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50" spc="-105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2250" spc="5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2250" spc="-50">
                <a:solidFill>
                  <a:srgbClr val="403052"/>
                </a:solidFill>
                <a:latin typeface="Arial"/>
                <a:cs typeface="Arial"/>
              </a:rPr>
              <a:t>ю</a:t>
            </a:r>
            <a:r>
              <a:rPr dirty="0" sz="2250" spc="30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2250" spc="-3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п</a:t>
            </a:r>
            <a:r>
              <a:rPr dirty="0" sz="2250" spc="10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50" spc="10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2250" spc="-2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2250" spc="10">
                <a:solidFill>
                  <a:srgbClr val="403052"/>
                </a:solidFill>
                <a:latin typeface="Arial"/>
                <a:cs typeface="Arial"/>
              </a:rPr>
              <a:t>ь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2250" spc="15">
                <a:solidFill>
                  <a:srgbClr val="403052"/>
                </a:solidFill>
                <a:latin typeface="Arial"/>
                <a:cs typeface="Arial"/>
              </a:rPr>
              <a:t>ы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й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055" y="1787080"/>
            <a:ext cx="2583815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28775" algn="l"/>
              </a:tabLst>
            </a:pP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водный	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режим.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821" y="2051149"/>
            <a:ext cx="8134984" cy="390397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just" marL="327660">
              <a:lnSpc>
                <a:spcPct val="100000"/>
              </a:lnSpc>
              <a:spcBef>
                <a:spcPts val="865"/>
              </a:spcBef>
            </a:pPr>
            <a:r>
              <a:rPr dirty="0" sz="2250" spc="-30">
                <a:solidFill>
                  <a:srgbClr val="403052"/>
                </a:solidFill>
                <a:latin typeface="Arial"/>
                <a:cs typeface="Arial"/>
              </a:rPr>
              <a:t>Употребление</a:t>
            </a:r>
            <a:r>
              <a:rPr dirty="0" sz="2250" spc="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жидкости</a:t>
            </a:r>
            <a:r>
              <a:rPr dirty="0" sz="2250" spc="6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день</a:t>
            </a:r>
            <a:r>
              <a:rPr dirty="0" sz="22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1,5-2</a:t>
            </a:r>
            <a:r>
              <a:rPr dirty="0" sz="2250" spc="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л.</a:t>
            </a:r>
            <a:endParaRPr sz="2250">
              <a:latin typeface="Arial"/>
              <a:cs typeface="Arial"/>
            </a:endParaRPr>
          </a:p>
          <a:p>
            <a:pPr algn="just" marL="327660" marR="537845" indent="-315595">
              <a:lnSpc>
                <a:spcPct val="113300"/>
              </a:lnSpc>
              <a:spcBef>
                <a:spcPts val="40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2250" spc="-10">
                <a:solidFill>
                  <a:srgbClr val="403052"/>
                </a:solidFill>
                <a:latin typeface="Arial"/>
                <a:cs typeface="Arial"/>
              </a:rPr>
              <a:t>Поддерживайте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массу</a:t>
            </a:r>
            <a:r>
              <a:rPr dirty="0" sz="22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35">
                <a:solidFill>
                  <a:srgbClr val="403052"/>
                </a:solidFill>
                <a:latin typeface="Arial"/>
                <a:cs typeface="Arial"/>
              </a:rPr>
              <a:t>тела</a:t>
            </a:r>
            <a:r>
              <a:rPr dirty="0" sz="2250" spc="-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рекомендуемых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403052"/>
                </a:solidFill>
                <a:latin typeface="Arial"/>
                <a:cs typeface="Arial"/>
              </a:rPr>
              <a:t>пределах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(индекс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массы </a:t>
            </a:r>
            <a:r>
              <a:rPr dirty="0" sz="2200" spc="-40">
                <a:solidFill>
                  <a:srgbClr val="403052"/>
                </a:solidFill>
                <a:latin typeface="Arial"/>
                <a:cs typeface="Arial"/>
              </a:rPr>
              <a:t>тела </a:t>
            </a:r>
            <a:r>
              <a:rPr dirty="0" sz="2200" spc="-35">
                <a:solidFill>
                  <a:srgbClr val="403052"/>
                </a:solidFill>
                <a:latin typeface="Arial"/>
                <a:cs typeface="Arial"/>
              </a:rPr>
              <a:t>от 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20 до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25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кг/м2)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путем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получения умеренных, </a:t>
            </a:r>
            <a:r>
              <a:rPr dirty="0" sz="2300" spc="-10">
                <a:solidFill>
                  <a:srgbClr val="403052"/>
                </a:solidFill>
                <a:latin typeface="Arial"/>
                <a:cs typeface="Arial"/>
              </a:rPr>
              <a:t>предпочтительно ежедневных </a:t>
            </a:r>
            <a:r>
              <a:rPr dirty="0" sz="230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10">
                <a:solidFill>
                  <a:srgbClr val="403052"/>
                </a:solidFill>
                <a:latin typeface="Arial"/>
                <a:cs typeface="Arial"/>
              </a:rPr>
              <a:t>физических</a:t>
            </a:r>
            <a:r>
              <a:rPr dirty="0" sz="2300" spc="-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403052"/>
                </a:solidFill>
                <a:latin typeface="Arial"/>
                <a:cs typeface="Arial"/>
              </a:rPr>
              <a:t>нагрузок</a:t>
            </a:r>
            <a:r>
              <a:rPr dirty="0" sz="2300" spc="-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1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30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403052"/>
                </a:solidFill>
                <a:latin typeface="Arial"/>
                <a:cs typeface="Arial"/>
              </a:rPr>
              <a:t>правильного</a:t>
            </a:r>
            <a:r>
              <a:rPr dirty="0" sz="2300" spc="-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403052"/>
                </a:solidFill>
                <a:latin typeface="Arial"/>
                <a:cs typeface="Arial"/>
              </a:rPr>
              <a:t>питания</a:t>
            </a:r>
            <a:r>
              <a:rPr dirty="0" sz="1200">
                <a:solidFill>
                  <a:srgbClr val="403052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algn="just" marL="327660" marR="5080" indent="-315595">
              <a:lnSpc>
                <a:spcPct val="100200"/>
              </a:lnSpc>
              <a:spcBef>
                <a:spcPts val="72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2250" spc="-20">
                <a:solidFill>
                  <a:srgbClr val="403052"/>
                </a:solidFill>
                <a:latin typeface="Arial"/>
                <a:cs typeface="Arial"/>
              </a:rPr>
              <a:t>Соблюдайте</a:t>
            </a: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правильный режим </a:t>
            </a: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питания. </a:t>
            </a:r>
            <a:r>
              <a:rPr dirty="0" sz="2200" spc="-55">
                <a:solidFill>
                  <a:srgbClr val="403052"/>
                </a:solidFill>
                <a:latin typeface="Arial"/>
                <a:cs typeface="Arial"/>
              </a:rPr>
              <a:t>Готовьте</a:t>
            </a:r>
            <a:r>
              <a:rPr dirty="0" sz="2200" spc="-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пищу 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безопасным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гигиеничным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 способом.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Уменьшить </a:t>
            </a:r>
            <a:r>
              <a:rPr dirty="0" sz="2200" spc="-6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403052"/>
                </a:solidFill>
                <a:latin typeface="Arial"/>
                <a:cs typeface="Arial"/>
              </a:rPr>
              <a:t>количество</a:t>
            </a:r>
            <a:r>
              <a:rPr dirty="0" sz="2300" spc="-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403052"/>
                </a:solidFill>
                <a:latin typeface="Arial"/>
                <a:cs typeface="Arial"/>
              </a:rPr>
              <a:t>добавляемых</a:t>
            </a:r>
            <a:r>
              <a:rPr dirty="0" sz="230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5">
                <a:solidFill>
                  <a:srgbClr val="403052"/>
                </a:solidFill>
                <a:latin typeface="Arial"/>
                <a:cs typeface="Arial"/>
              </a:rPr>
              <a:t>жиров</a:t>
            </a:r>
            <a:r>
              <a:rPr dirty="0" sz="2300" spc="-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-15">
                <a:solidFill>
                  <a:srgbClr val="403052"/>
                </a:solidFill>
                <a:latin typeface="Arial"/>
                <a:cs typeface="Arial"/>
              </a:rPr>
              <a:t>помогает</a:t>
            </a:r>
            <a:r>
              <a:rPr dirty="0" sz="2300" spc="-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-15">
                <a:solidFill>
                  <a:srgbClr val="403052"/>
                </a:solidFill>
                <a:latin typeface="Arial"/>
                <a:cs typeface="Arial"/>
              </a:rPr>
              <a:t>приготовление </a:t>
            </a:r>
            <a:r>
              <a:rPr dirty="0" sz="2300" spc="-6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10">
                <a:solidFill>
                  <a:srgbClr val="403052"/>
                </a:solidFill>
                <a:latin typeface="Arial"/>
                <a:cs typeface="Arial"/>
              </a:rPr>
              <a:t>пищи</a:t>
            </a:r>
            <a:r>
              <a:rPr dirty="0" sz="2300" spc="66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300" spc="15">
                <a:solidFill>
                  <a:srgbClr val="403052"/>
                </a:solidFill>
                <a:latin typeface="Arial"/>
                <a:cs typeface="Arial"/>
              </a:rPr>
              <a:t>на</a:t>
            </a:r>
            <a:r>
              <a:rPr dirty="0" sz="230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65">
                <a:solidFill>
                  <a:srgbClr val="403052"/>
                </a:solidFill>
                <a:latin typeface="Arial"/>
                <a:cs typeface="Arial"/>
              </a:rPr>
              <a:t>пару,</a:t>
            </a:r>
            <a:r>
              <a:rPr dirty="0" sz="2250" spc="-6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выпечка,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 варка</a:t>
            </a:r>
            <a:r>
              <a:rPr dirty="0" sz="22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или</a:t>
            </a:r>
            <a:r>
              <a:rPr dirty="0" sz="22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обработка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22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15">
                <a:solidFill>
                  <a:srgbClr val="403052"/>
                </a:solidFill>
                <a:latin typeface="Arial"/>
                <a:cs typeface="Arial"/>
              </a:rPr>
              <a:t>микроволновой</a:t>
            </a:r>
            <a:r>
              <a:rPr dirty="0" sz="2250" spc="9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50" spc="-30">
                <a:solidFill>
                  <a:srgbClr val="403052"/>
                </a:solidFill>
                <a:latin typeface="Arial"/>
                <a:cs typeface="Arial"/>
              </a:rPr>
              <a:t>печи.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9" name="object 9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762" y="511339"/>
            <a:ext cx="7388859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none" spc="15">
                <a:solidFill>
                  <a:srgbClr val="000000"/>
                </a:solidFill>
              </a:rPr>
              <a:t>Правила</a:t>
            </a:r>
            <a:r>
              <a:rPr dirty="0" u="none" spc="10">
                <a:solidFill>
                  <a:srgbClr val="000000"/>
                </a:solidFill>
              </a:rPr>
              <a:t> </a:t>
            </a:r>
            <a:r>
              <a:rPr dirty="0" u="none" spc="-5">
                <a:solidFill>
                  <a:srgbClr val="000000"/>
                </a:solidFill>
              </a:rPr>
              <a:t>здорового</a:t>
            </a:r>
            <a:r>
              <a:rPr dirty="0" u="none" spc="20">
                <a:solidFill>
                  <a:srgbClr val="000000"/>
                </a:solidFill>
              </a:rPr>
              <a:t> </a:t>
            </a:r>
            <a:r>
              <a:rPr dirty="0" u="none" spc="15">
                <a:solidFill>
                  <a:srgbClr val="000000"/>
                </a:solidFill>
              </a:rPr>
              <a:t>питания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569" y="444270"/>
            <a:ext cx="8962034" cy="62932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5" name="object 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620" y="159325"/>
            <a:ext cx="8722360" cy="1715135"/>
            <a:chOff x="669620" y="159325"/>
            <a:chExt cx="8722360" cy="1715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708" y="839947"/>
              <a:ext cx="7317206" cy="88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956" y="159325"/>
              <a:ext cx="8034705" cy="11112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20" y="762829"/>
              <a:ext cx="8722029" cy="111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9736" y="279382"/>
            <a:ext cx="8091805" cy="123317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3950" spc="5"/>
              <a:t>Правила</a:t>
            </a:r>
            <a:r>
              <a:rPr dirty="0" sz="3950" spc="-30"/>
              <a:t> </a:t>
            </a:r>
            <a:r>
              <a:rPr dirty="0" sz="3950" spc="-10"/>
              <a:t>кулинарной</a:t>
            </a:r>
            <a:r>
              <a:rPr dirty="0" sz="3950" spc="-15"/>
              <a:t> </a:t>
            </a:r>
            <a:r>
              <a:rPr dirty="0" sz="3950" spc="-5"/>
              <a:t>обработки</a:t>
            </a:r>
            <a:r>
              <a:rPr dirty="0" sz="3950" spc="-45"/>
              <a:t> </a:t>
            </a:r>
            <a:r>
              <a:rPr dirty="0" sz="3950" spc="5"/>
              <a:t>и</a:t>
            </a:r>
            <a:endParaRPr sz="395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3950"/>
              <a:t>гигиенические </a:t>
            </a:r>
            <a:r>
              <a:rPr dirty="0" sz="3950" spc="5"/>
              <a:t>правила</a:t>
            </a:r>
            <a:r>
              <a:rPr dirty="0" sz="3950" spc="-20"/>
              <a:t> </a:t>
            </a:r>
            <a:r>
              <a:rPr dirty="0" sz="3950"/>
              <a:t>приема</a:t>
            </a:r>
            <a:r>
              <a:rPr dirty="0" sz="3950" spc="-5"/>
              <a:t> </a:t>
            </a:r>
            <a:r>
              <a:rPr dirty="0" sz="3950"/>
              <a:t>пищи</a:t>
            </a:r>
            <a:endParaRPr sz="39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372" y="1443453"/>
            <a:ext cx="8118525" cy="886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9675" y="2481528"/>
            <a:ext cx="455866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30"/>
              </a:spcBef>
              <a:buFont typeface="Wingdings"/>
              <a:buChar char=""/>
              <a:tabLst>
                <a:tab pos="328295" algn="l"/>
                <a:tab pos="2101850" algn="l"/>
                <a:tab pos="3456940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Подвергайте	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пищевые	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продукты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5972" y="2481528"/>
            <a:ext cx="14192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тщательной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9675" y="2651835"/>
            <a:ext cx="6266180" cy="139128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algn="just" marL="327660">
              <a:lnSpc>
                <a:spcPct val="100000"/>
              </a:lnSpc>
              <a:spcBef>
                <a:spcPts val="950"/>
              </a:spcBef>
            </a:pP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 spc="-55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ар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ой</a:t>
            </a:r>
            <a:r>
              <a:rPr dirty="0" sz="19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обр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-16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вы</a:t>
            </a:r>
            <a:r>
              <a:rPr dirty="0" sz="1950" spc="5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ой</a:t>
            </a:r>
            <a:r>
              <a:rPr dirty="0" sz="1950" spc="-2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мп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ер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ро</a:t>
            </a:r>
            <a:r>
              <a:rPr dirty="0" sz="1950" spc="40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algn="just" marL="327660" marR="5080" indent="-315595">
              <a:lnSpc>
                <a:spcPct val="93100"/>
              </a:lnSpc>
              <a:spcBef>
                <a:spcPts val="1019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Съедайте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приготовленную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пищу</a:t>
            </a:r>
            <a:r>
              <a:rPr dirty="0" sz="19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как 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можно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скорее,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свежеприготовленная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пища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 в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меньшей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степени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 теряет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концентрацию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витаминов;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9675" y="4124959"/>
            <a:ext cx="5768975" cy="15417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27660" marR="5080" indent="-315595">
              <a:lnSpc>
                <a:spcPct val="90900"/>
              </a:lnSpc>
              <a:spcBef>
                <a:spcPts val="34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Тщательно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соблюдайте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правила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хранения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приготовленной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пищи.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Продукты питания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для </a:t>
            </a:r>
            <a:r>
              <a:rPr dirty="0" sz="1950" spc="-5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г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dirty="0" sz="1950" spc="-80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ых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1950" spc="-5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1950" spc="-1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оо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щ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-1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п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дл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ж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403052"/>
                </a:solidFill>
                <a:latin typeface="Arial"/>
                <a:cs typeface="Arial"/>
              </a:rPr>
              <a:t>х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ра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ию.</a:t>
            </a:r>
            <a:endParaRPr sz="1950">
              <a:latin typeface="Arial"/>
              <a:cs typeface="Arial"/>
            </a:endParaRPr>
          </a:p>
          <a:p>
            <a:pPr marL="327660" indent="-315595">
              <a:lnSpc>
                <a:spcPts val="2215"/>
              </a:lnSpc>
              <a:spcBef>
                <a:spcPts val="880"/>
              </a:spcBef>
              <a:buFont typeface="Wingdings"/>
              <a:buChar char=""/>
              <a:tabLst>
                <a:tab pos="328295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Приготовленную</a:t>
            </a: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5">
                <a:solidFill>
                  <a:srgbClr val="403052"/>
                </a:solidFill>
                <a:latin typeface="Arial"/>
                <a:cs typeface="Arial"/>
              </a:rPr>
              <a:t>пищу</a:t>
            </a:r>
            <a:r>
              <a:rPr dirty="0" sz="1950" spc="-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разогревайте</a:t>
            </a:r>
            <a:r>
              <a:rPr dirty="0" sz="1950" spc="2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до</a:t>
            </a:r>
            <a:endParaRPr sz="1950">
              <a:latin typeface="Arial"/>
              <a:cs typeface="Arial"/>
            </a:endParaRPr>
          </a:p>
          <a:p>
            <a:pPr marL="327660">
              <a:lnSpc>
                <a:spcPts val="2215"/>
              </a:lnSpc>
            </a:pP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температуры</a:t>
            </a:r>
            <a:r>
              <a:rPr dirty="0" sz="19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не</a:t>
            </a:r>
            <a:r>
              <a:rPr dirty="0" sz="1950" spc="254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ниже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70°C.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3" name="object 13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620" y="159325"/>
            <a:ext cx="8722360" cy="1715135"/>
            <a:chOff x="669620" y="159325"/>
            <a:chExt cx="8722360" cy="1715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708" y="839947"/>
              <a:ext cx="7317206" cy="88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956" y="159325"/>
              <a:ext cx="8034705" cy="11112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20" y="762829"/>
              <a:ext cx="8722029" cy="111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9736" y="279382"/>
            <a:ext cx="8091805" cy="123317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3950" spc="5"/>
              <a:t>Правила</a:t>
            </a:r>
            <a:r>
              <a:rPr dirty="0" sz="3950" spc="-30"/>
              <a:t> </a:t>
            </a:r>
            <a:r>
              <a:rPr dirty="0" sz="3950" spc="-10"/>
              <a:t>кулинарной</a:t>
            </a:r>
            <a:r>
              <a:rPr dirty="0" sz="3950" spc="-15"/>
              <a:t> </a:t>
            </a:r>
            <a:r>
              <a:rPr dirty="0" sz="3950" spc="-5"/>
              <a:t>обработки</a:t>
            </a:r>
            <a:r>
              <a:rPr dirty="0" sz="3950" spc="-45"/>
              <a:t> </a:t>
            </a:r>
            <a:r>
              <a:rPr dirty="0" sz="3950" spc="5"/>
              <a:t>и</a:t>
            </a:r>
            <a:endParaRPr sz="395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3950"/>
              <a:t>гигиенические </a:t>
            </a:r>
            <a:r>
              <a:rPr dirty="0" sz="3950" spc="5"/>
              <a:t>правила</a:t>
            </a:r>
            <a:r>
              <a:rPr dirty="0" sz="3950" spc="-20"/>
              <a:t> </a:t>
            </a:r>
            <a:r>
              <a:rPr dirty="0" sz="3950"/>
              <a:t>приема</a:t>
            </a:r>
            <a:r>
              <a:rPr dirty="0" sz="3950" spc="-5"/>
              <a:t> </a:t>
            </a:r>
            <a:r>
              <a:rPr dirty="0" sz="3950"/>
              <a:t>пищи</a:t>
            </a:r>
            <a:endParaRPr sz="39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372" y="1443453"/>
            <a:ext cx="8118525" cy="886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76755" y="2048263"/>
            <a:ext cx="7631430" cy="3618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91160" indent="-379095">
              <a:lnSpc>
                <a:spcPts val="2055"/>
              </a:lnSpc>
              <a:spcBef>
                <a:spcPts val="130"/>
              </a:spcBef>
              <a:buClr>
                <a:srgbClr val="000000"/>
              </a:buClr>
              <a:buSzPct val="71794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допускайте,</a:t>
            </a:r>
            <a:r>
              <a:rPr dirty="0" sz="195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чтобы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сырые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соприкасались</a:t>
            </a:r>
            <a:r>
              <a:rPr dirty="0" sz="1950" spc="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endParaRPr sz="1950">
              <a:latin typeface="Times New Roman"/>
              <a:cs typeface="Times New Roman"/>
            </a:endParaRPr>
          </a:p>
          <a:p>
            <a:pPr marL="391160">
              <a:lnSpc>
                <a:spcPts val="2055"/>
              </a:lnSpc>
            </a:pP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приготовленными.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391160" marR="5080" indent="-379095">
              <a:lnSpc>
                <a:spcPct val="75200"/>
              </a:lnSpc>
              <a:buClr>
                <a:srgbClr val="000000"/>
              </a:buClr>
              <a:buSzPct val="71794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Соблюдайте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правила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личной гигиены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перед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приемом пищи.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Нужно </a:t>
            </a:r>
            <a:r>
              <a:rPr dirty="0" sz="1950" spc="-4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мыть</a:t>
            </a:r>
            <a:r>
              <a:rPr dirty="0" sz="195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руки</a:t>
            </a:r>
            <a:r>
              <a:rPr dirty="0" sz="195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после</a:t>
            </a:r>
            <a:r>
              <a:rPr dirty="0" sz="195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приготовления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сырой</a:t>
            </a:r>
            <a:r>
              <a:rPr dirty="0" sz="19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пищи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перед тем,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как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прикасаться</a:t>
            </a:r>
            <a:r>
              <a:rPr dirty="0" sz="1950" spc="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к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приготовленной</a:t>
            </a: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пище.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Инфицированные</a:t>
            </a:r>
            <a:r>
              <a:rPr dirty="0" sz="19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участки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кожи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нужно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закрывать.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800">
              <a:latin typeface="Times New Roman"/>
              <a:cs typeface="Times New Roman"/>
            </a:endParaRPr>
          </a:p>
          <a:p>
            <a:pPr marL="391160" indent="-379095">
              <a:lnSpc>
                <a:spcPct val="100000"/>
              </a:lnSpc>
              <a:buClr>
                <a:srgbClr val="000000"/>
              </a:buClr>
              <a:buSzPct val="71794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Содержите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чистоте</a:t>
            </a:r>
            <a:r>
              <a:rPr dirty="0" sz="19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все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в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кухне.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391160" marR="179705" indent="-379095">
              <a:lnSpc>
                <a:spcPct val="71100"/>
              </a:lnSpc>
              <a:buClr>
                <a:srgbClr val="000000"/>
              </a:buClr>
              <a:buSzPct val="71794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Охраняйте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9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от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насекомых,</a:t>
            </a:r>
            <a:r>
              <a:rPr dirty="0" sz="195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грызунов</a:t>
            </a:r>
            <a:r>
              <a:rPr dirty="0" sz="195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прочих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животных </a:t>
            </a:r>
            <a:r>
              <a:rPr dirty="0" sz="1950" spc="-4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(в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плотно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закрытых</a:t>
            </a:r>
            <a:r>
              <a:rPr dirty="0" sz="1950" spc="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емкостях).</a:t>
            </a:r>
            <a:endParaRPr sz="1950">
              <a:latin typeface="Times New Roman"/>
              <a:cs typeface="Times New Roman"/>
            </a:endParaRPr>
          </a:p>
          <a:p>
            <a:pPr marL="391160" indent="-379095">
              <a:lnSpc>
                <a:spcPct val="100000"/>
              </a:lnSpc>
              <a:spcBef>
                <a:spcPts val="1700"/>
              </a:spcBef>
              <a:buClr>
                <a:srgbClr val="000000"/>
              </a:buClr>
              <a:buSzPct val="71794"/>
              <a:buFont typeface="Wingdings"/>
              <a:buChar char=""/>
              <a:tabLst>
                <a:tab pos="391160" algn="l"/>
                <a:tab pos="391795" algn="l"/>
              </a:tabLst>
            </a:pP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Пользуйтесь</a:t>
            </a:r>
            <a:r>
              <a:rPr dirty="0" sz="1950" spc="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чистой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водой.</a:t>
            </a:r>
            <a:endParaRPr sz="19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0" name="object 10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44049" cy="7184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096" y="517067"/>
            <a:ext cx="8424545" cy="5607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3500" spc="5">
                <a:solidFill>
                  <a:srgbClr val="6F2F9F"/>
                </a:solidFill>
              </a:rPr>
              <a:t>Рацион</a:t>
            </a:r>
            <a:r>
              <a:rPr dirty="0" u="none" sz="3500" spc="15">
                <a:solidFill>
                  <a:srgbClr val="6F2F9F"/>
                </a:solidFill>
              </a:rPr>
              <a:t> </a:t>
            </a:r>
            <a:r>
              <a:rPr dirty="0" u="none" sz="3500" spc="-15">
                <a:solidFill>
                  <a:srgbClr val="6F2F9F"/>
                </a:solidFill>
              </a:rPr>
              <a:t>здорового</a:t>
            </a:r>
            <a:r>
              <a:rPr dirty="0" u="none" sz="3500" spc="75">
                <a:solidFill>
                  <a:srgbClr val="6F2F9F"/>
                </a:solidFill>
              </a:rPr>
              <a:t> </a:t>
            </a:r>
            <a:r>
              <a:rPr dirty="0" u="none" sz="3500" spc="5">
                <a:solidFill>
                  <a:srgbClr val="6F2F9F"/>
                </a:solidFill>
              </a:rPr>
              <a:t>питания </a:t>
            </a:r>
            <a:r>
              <a:rPr dirty="0" u="none" sz="3500" spc="-10">
                <a:solidFill>
                  <a:srgbClr val="6F2F9F"/>
                </a:solidFill>
              </a:rPr>
              <a:t>формируется</a:t>
            </a:r>
            <a:r>
              <a:rPr dirty="0" u="none" sz="3500" spc="45">
                <a:solidFill>
                  <a:srgbClr val="6F2F9F"/>
                </a:solidFill>
              </a:rPr>
              <a:t> </a:t>
            </a:r>
            <a:r>
              <a:rPr dirty="0" u="none" sz="3500">
                <a:solidFill>
                  <a:srgbClr val="6F2F9F"/>
                </a:solidFill>
              </a:rPr>
              <a:t>из:</a:t>
            </a:r>
            <a:endParaRPr sz="3500"/>
          </a:p>
        </p:txBody>
      </p:sp>
      <p:grpSp>
        <p:nvGrpSpPr>
          <p:cNvPr id="4" name="object 4"/>
          <p:cNvGrpSpPr/>
          <p:nvPr/>
        </p:nvGrpSpPr>
        <p:grpSpPr>
          <a:xfrm>
            <a:off x="4491812" y="1899386"/>
            <a:ext cx="1851025" cy="4895215"/>
            <a:chOff x="4491812" y="1899386"/>
            <a:chExt cx="1851025" cy="4895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2045" y="5470118"/>
              <a:ext cx="1810512" cy="1324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634" y="3012516"/>
              <a:ext cx="1797100" cy="2440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1812" y="1899386"/>
              <a:ext cx="1837334" cy="10896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5875" marR="20955">
              <a:lnSpc>
                <a:spcPct val="86200"/>
              </a:lnSpc>
              <a:spcBef>
                <a:spcPts val="420"/>
              </a:spcBef>
            </a:pPr>
            <a:r>
              <a:rPr dirty="0" spc="-10" i="1">
                <a:latin typeface="Arial"/>
                <a:cs typeface="Arial"/>
              </a:rPr>
              <a:t>Источники:</a:t>
            </a:r>
            <a:r>
              <a:rPr dirty="0" spc="-5" i="1">
                <a:latin typeface="Arial"/>
                <a:cs typeface="Arial"/>
              </a:rPr>
              <a:t> </a:t>
            </a:r>
            <a:r>
              <a:rPr dirty="0" spc="-15"/>
              <a:t>углеводов, </a:t>
            </a:r>
            <a:r>
              <a:rPr dirty="0" spc="-10"/>
              <a:t> </a:t>
            </a:r>
            <a:r>
              <a:rPr dirty="0" spc="5"/>
              <a:t>пищевых</a:t>
            </a:r>
            <a:r>
              <a:rPr dirty="0" spc="-110"/>
              <a:t> </a:t>
            </a:r>
            <a:r>
              <a:rPr dirty="0"/>
              <a:t>волокон,</a:t>
            </a:r>
            <a:r>
              <a:rPr dirty="0" spc="-75"/>
              <a:t> </a:t>
            </a:r>
            <a:r>
              <a:rPr dirty="0" spc="5"/>
              <a:t>витаминов </a:t>
            </a:r>
            <a:r>
              <a:rPr dirty="0" spc="-484"/>
              <a:t> </a:t>
            </a:r>
            <a:r>
              <a:rPr dirty="0" spc="-10"/>
              <a:t>группы</a:t>
            </a:r>
            <a:r>
              <a:rPr dirty="0" spc="25"/>
              <a:t> </a:t>
            </a:r>
            <a:r>
              <a:rPr dirty="0" spc="15"/>
              <a:t>В</a:t>
            </a:r>
          </a:p>
          <a:p>
            <a:pPr>
              <a:lnSpc>
                <a:spcPct val="100000"/>
              </a:lnSpc>
            </a:pPr>
            <a:endParaRPr sz="2000"/>
          </a:p>
          <a:p>
            <a:pPr marL="15875" marR="29845" indent="-3810">
              <a:lnSpc>
                <a:spcPct val="83800"/>
              </a:lnSpc>
              <a:spcBef>
                <a:spcPts val="1290"/>
              </a:spcBef>
              <a:tabLst>
                <a:tab pos="1437640" algn="l"/>
              </a:tabLst>
            </a:pPr>
            <a:r>
              <a:rPr dirty="0" sz="1850" spc="-10" i="1">
                <a:latin typeface="Arial"/>
                <a:cs typeface="Arial"/>
              </a:rPr>
              <a:t>Источники:	</a:t>
            </a:r>
            <a:r>
              <a:rPr dirty="0" sz="1850" spc="-10"/>
              <a:t>углеводов, </a:t>
            </a:r>
            <a:r>
              <a:rPr dirty="0" sz="1850" spc="-5"/>
              <a:t> </a:t>
            </a:r>
            <a:r>
              <a:rPr dirty="0" sz="1850" spc="5"/>
              <a:t>пищевых</a:t>
            </a:r>
            <a:r>
              <a:rPr dirty="0" sz="1850" spc="-20"/>
              <a:t> </a:t>
            </a:r>
            <a:r>
              <a:rPr dirty="0" sz="1850"/>
              <a:t>волокон,</a:t>
            </a:r>
            <a:r>
              <a:rPr dirty="0" sz="1850" spc="30"/>
              <a:t> </a:t>
            </a:r>
            <a:r>
              <a:rPr dirty="0" sz="1850" spc="10"/>
              <a:t>витамина </a:t>
            </a:r>
            <a:r>
              <a:rPr dirty="0" sz="1850" spc="-500"/>
              <a:t> </a:t>
            </a:r>
            <a:r>
              <a:rPr dirty="0" spc="10"/>
              <a:t>С,</a:t>
            </a:r>
            <a:r>
              <a:rPr dirty="0" spc="-135"/>
              <a:t> </a:t>
            </a:r>
            <a:r>
              <a:rPr dirty="0" spc="15"/>
              <a:t>ф</a:t>
            </a:r>
            <a:r>
              <a:rPr dirty="0" spc="-55"/>
              <a:t>о</a:t>
            </a:r>
            <a:r>
              <a:rPr dirty="0"/>
              <a:t>л</a:t>
            </a:r>
            <a:r>
              <a:rPr dirty="0" spc="15"/>
              <a:t>и</a:t>
            </a:r>
            <a:r>
              <a:rPr dirty="0"/>
              <a:t>е</a:t>
            </a:r>
            <a:r>
              <a:rPr dirty="0" spc="-10"/>
              <a:t>в</a:t>
            </a:r>
            <a:r>
              <a:rPr dirty="0"/>
              <a:t>о</a:t>
            </a:r>
            <a:r>
              <a:rPr dirty="0" spc="10"/>
              <a:t>й</a:t>
            </a:r>
            <a:r>
              <a:rPr dirty="0" spc="-90"/>
              <a:t> </a:t>
            </a:r>
            <a:r>
              <a:rPr dirty="0" spc="5"/>
              <a:t>к</a:t>
            </a:r>
            <a:r>
              <a:rPr dirty="0" spc="20"/>
              <a:t>ис</a:t>
            </a:r>
            <a:r>
              <a:rPr dirty="0" spc="30"/>
              <a:t>л</a:t>
            </a:r>
            <a:r>
              <a:rPr dirty="0" spc="-55"/>
              <a:t>о</a:t>
            </a:r>
            <a:r>
              <a:rPr dirty="0" spc="20"/>
              <a:t>ты</a:t>
            </a:r>
            <a:r>
              <a:rPr dirty="0" spc="5"/>
              <a:t>,  </a:t>
            </a:r>
            <a:r>
              <a:rPr dirty="0" spc="50"/>
              <a:t>к</a:t>
            </a:r>
            <a:r>
              <a:rPr dirty="0"/>
              <a:t>ар</a:t>
            </a:r>
            <a:r>
              <a:rPr dirty="0" spc="-55"/>
              <a:t>о</a:t>
            </a:r>
            <a:r>
              <a:rPr dirty="0" spc="15"/>
              <a:t>ти</a:t>
            </a:r>
            <a:r>
              <a:rPr dirty="0" spc="-20"/>
              <a:t>н</a:t>
            </a:r>
            <a:r>
              <a:rPr dirty="0"/>
              <a:t>о</a:t>
            </a:r>
            <a:r>
              <a:rPr dirty="0" spc="-5"/>
              <a:t>и</a:t>
            </a:r>
            <a:r>
              <a:rPr dirty="0"/>
              <a:t>д</a:t>
            </a:r>
            <a:r>
              <a:rPr dirty="0" spc="-30"/>
              <a:t>о</a:t>
            </a:r>
            <a:r>
              <a:rPr dirty="0" spc="10"/>
              <a:t>в</a:t>
            </a:r>
            <a:r>
              <a:rPr dirty="0" spc="-90"/>
              <a:t> </a:t>
            </a:r>
            <a:r>
              <a:rPr dirty="0" spc="10"/>
              <a:t>и</a:t>
            </a:r>
            <a:r>
              <a:rPr dirty="0" spc="-175"/>
              <a:t> </a:t>
            </a:r>
            <a:r>
              <a:rPr dirty="0" spc="-5"/>
              <a:t>м</a:t>
            </a:r>
            <a:r>
              <a:rPr dirty="0" spc="15"/>
              <a:t>и</a:t>
            </a:r>
            <a:r>
              <a:rPr dirty="0" spc="5"/>
              <a:t>н</a:t>
            </a:r>
            <a:r>
              <a:rPr dirty="0" spc="-5"/>
              <a:t>о</a:t>
            </a:r>
            <a:r>
              <a:rPr dirty="0"/>
              <a:t>р</a:t>
            </a:r>
            <a:r>
              <a:rPr dirty="0" spc="5"/>
              <a:t>н</a:t>
            </a:r>
            <a:r>
              <a:rPr dirty="0" spc="20"/>
              <a:t>ы</a:t>
            </a:r>
            <a:r>
              <a:rPr dirty="0" spc="5"/>
              <a:t>х  </a:t>
            </a:r>
            <a:r>
              <a:rPr dirty="0" spc="5"/>
              <a:t>биологически </a:t>
            </a:r>
            <a:r>
              <a:rPr dirty="0" spc="10"/>
              <a:t>активных </a:t>
            </a:r>
            <a:r>
              <a:rPr dirty="0" spc="15"/>
              <a:t> </a:t>
            </a:r>
            <a:r>
              <a:rPr dirty="0"/>
              <a:t>веществ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/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dirty="0" sz="1750" spc="-5" i="1">
                <a:latin typeface="Arial"/>
                <a:cs typeface="Arial"/>
              </a:rPr>
              <a:t>Источники:</a:t>
            </a:r>
            <a:r>
              <a:rPr dirty="0" sz="1750" spc="360" i="1">
                <a:latin typeface="Arial"/>
                <a:cs typeface="Arial"/>
              </a:rPr>
              <a:t> </a:t>
            </a:r>
            <a:r>
              <a:rPr dirty="0" sz="1750" spc="-10"/>
              <a:t>белка,</a:t>
            </a:r>
            <a:r>
              <a:rPr dirty="0" sz="1750" spc="30"/>
              <a:t> </a:t>
            </a:r>
            <a:r>
              <a:rPr dirty="0" sz="1750"/>
              <a:t>витаминов</a:t>
            </a:r>
            <a:endParaRPr sz="175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1040"/>
              </a:spcBef>
            </a:pPr>
            <a:r>
              <a:rPr dirty="0" sz="1750" spc="-5"/>
              <a:t>группы</a:t>
            </a:r>
            <a:r>
              <a:rPr dirty="0" sz="1750" spc="-20"/>
              <a:t> </a:t>
            </a:r>
            <a:r>
              <a:rPr dirty="0" sz="1750" spc="10"/>
              <a:t>В,</a:t>
            </a:r>
            <a:r>
              <a:rPr dirty="0" sz="1750" spc="-30"/>
              <a:t> </a:t>
            </a:r>
            <a:r>
              <a:rPr dirty="0" sz="1750" spc="5"/>
              <a:t>кальция</a:t>
            </a:r>
            <a:endParaRPr sz="175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/>
          </a:p>
          <a:p>
            <a:pPr marL="15875">
              <a:lnSpc>
                <a:spcPts val="1960"/>
              </a:lnSpc>
              <a:spcBef>
                <a:spcPts val="5"/>
              </a:spcBef>
            </a:pPr>
            <a:r>
              <a:rPr dirty="0" sz="1750" spc="-5" i="1">
                <a:latin typeface="Arial"/>
                <a:cs typeface="Arial"/>
              </a:rPr>
              <a:t>Источники:</a:t>
            </a:r>
            <a:r>
              <a:rPr dirty="0" sz="1750" spc="380" i="1">
                <a:latin typeface="Arial"/>
                <a:cs typeface="Arial"/>
              </a:rPr>
              <a:t> </a:t>
            </a:r>
            <a:r>
              <a:rPr dirty="0" sz="1750" spc="-10"/>
              <a:t>белка,</a:t>
            </a:r>
            <a:r>
              <a:rPr dirty="0" sz="1750" spc="35"/>
              <a:t> </a:t>
            </a:r>
            <a:r>
              <a:rPr dirty="0" sz="1750" spc="-10"/>
              <a:t>железа,</a:t>
            </a:r>
            <a:endParaRPr sz="1750">
              <a:latin typeface="Arial"/>
              <a:cs typeface="Arial"/>
            </a:endParaRPr>
          </a:p>
          <a:p>
            <a:pPr marL="15875">
              <a:lnSpc>
                <a:spcPts val="1960"/>
              </a:lnSpc>
            </a:pPr>
            <a:r>
              <a:rPr dirty="0" sz="1750"/>
              <a:t>витаминов</a:t>
            </a:r>
            <a:r>
              <a:rPr dirty="0" sz="1750" spc="-20"/>
              <a:t> </a:t>
            </a:r>
            <a:r>
              <a:rPr dirty="0" sz="1750" spc="10"/>
              <a:t>А,</a:t>
            </a:r>
            <a:r>
              <a:rPr dirty="0" sz="1750" spc="-15"/>
              <a:t> </a:t>
            </a:r>
            <a:r>
              <a:rPr dirty="0" sz="1750"/>
              <a:t>D,</a:t>
            </a:r>
            <a:r>
              <a:rPr dirty="0" sz="1750" spc="5"/>
              <a:t> </a:t>
            </a:r>
            <a:r>
              <a:rPr dirty="0" sz="1750" spc="-5"/>
              <a:t>группы </a:t>
            </a:r>
            <a:r>
              <a:rPr dirty="0" sz="1750" spc="10"/>
              <a:t>В</a:t>
            </a:r>
            <a:endParaRPr sz="1750"/>
          </a:p>
        </p:txBody>
      </p:sp>
      <p:sp>
        <p:nvSpPr>
          <p:cNvPr id="9" name="object 9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Продуктов</a:t>
            </a:r>
            <a:r>
              <a:rPr dirty="0" spc="-5"/>
              <a:t> </a:t>
            </a:r>
            <a:r>
              <a:rPr dirty="0" spc="5"/>
              <a:t>на</a:t>
            </a:r>
            <a:r>
              <a:rPr dirty="0"/>
              <a:t> </a:t>
            </a:r>
            <a:r>
              <a:rPr dirty="0" spc="10"/>
              <a:t>основе</a:t>
            </a:r>
          </a:p>
          <a:p>
            <a:pPr marL="26034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зерна,</a:t>
            </a:r>
            <a:r>
              <a:rPr dirty="0" spc="-20"/>
              <a:t> </a:t>
            </a:r>
            <a:r>
              <a:rPr dirty="0" spc="15"/>
              <a:t>в</a:t>
            </a:r>
            <a:r>
              <a:rPr dirty="0"/>
              <a:t> </a:t>
            </a:r>
            <a:r>
              <a:rPr dirty="0" spc="-45"/>
              <a:t>т.ч.</a:t>
            </a:r>
            <a:r>
              <a:rPr dirty="0"/>
              <a:t> </a:t>
            </a:r>
            <a:r>
              <a:rPr dirty="0" spc="-10"/>
              <a:t>цельного;</a:t>
            </a:r>
          </a:p>
          <a:p>
            <a:pPr>
              <a:lnSpc>
                <a:spcPct val="100000"/>
              </a:lnSpc>
            </a:pPr>
            <a:endParaRPr sz="2200"/>
          </a:p>
          <a:p>
            <a:pPr>
              <a:lnSpc>
                <a:spcPct val="100000"/>
              </a:lnSpc>
              <a:spcBef>
                <a:spcPts val="20"/>
              </a:spcBef>
            </a:pPr>
          </a:p>
          <a:p>
            <a:pPr marL="92710">
              <a:lnSpc>
                <a:spcPct val="100000"/>
              </a:lnSpc>
            </a:pPr>
            <a:r>
              <a:rPr dirty="0" spc="5"/>
              <a:t>Разнообразных</a:t>
            </a:r>
            <a:r>
              <a:rPr dirty="0" spc="15"/>
              <a:t> </a:t>
            </a:r>
            <a:r>
              <a:rPr dirty="0" spc="10"/>
              <a:t>фруктов</a:t>
            </a:r>
          </a:p>
          <a:p>
            <a:pPr marL="92710">
              <a:lnSpc>
                <a:spcPct val="100000"/>
              </a:lnSpc>
              <a:spcBef>
                <a:spcPts val="40"/>
              </a:spcBef>
            </a:pPr>
            <a:r>
              <a:rPr dirty="0" spc="15"/>
              <a:t>и</a:t>
            </a:r>
            <a:r>
              <a:rPr dirty="0" spc="-25"/>
              <a:t> </a:t>
            </a:r>
            <a:r>
              <a:rPr dirty="0" spc="10"/>
              <a:t>овощей;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92710" marR="1124585">
              <a:lnSpc>
                <a:spcPct val="101600"/>
              </a:lnSpc>
            </a:pPr>
            <a:r>
              <a:rPr dirty="0" spc="10"/>
              <a:t>О</a:t>
            </a:r>
            <a:r>
              <a:rPr dirty="0" spc="-10"/>
              <a:t>б</a:t>
            </a:r>
            <a:r>
              <a:rPr dirty="0" spc="-30"/>
              <a:t>е</a:t>
            </a:r>
            <a:r>
              <a:rPr dirty="0"/>
              <a:t>з</a:t>
            </a:r>
            <a:r>
              <a:rPr dirty="0" spc="15"/>
              <a:t>жи</a:t>
            </a:r>
            <a:r>
              <a:rPr dirty="0" spc="25"/>
              <a:t>р</a:t>
            </a:r>
            <a:r>
              <a:rPr dirty="0" spc="20"/>
              <a:t>е</a:t>
            </a:r>
            <a:r>
              <a:rPr dirty="0" spc="5"/>
              <a:t>нн</a:t>
            </a:r>
            <a:r>
              <a:rPr dirty="0" spc="10"/>
              <a:t>ых  </a:t>
            </a:r>
            <a:r>
              <a:rPr dirty="0" spc="15"/>
              <a:t>и с низким </a:t>
            </a:r>
            <a:r>
              <a:rPr dirty="0" spc="20"/>
              <a:t> </a:t>
            </a:r>
            <a:r>
              <a:rPr dirty="0" spc="15"/>
              <a:t>содержанием </a:t>
            </a:r>
            <a:r>
              <a:rPr dirty="0" spc="20"/>
              <a:t> </a:t>
            </a:r>
            <a:r>
              <a:rPr dirty="0" spc="10"/>
              <a:t>молочных </a:t>
            </a:r>
            <a:r>
              <a:rPr dirty="0" spc="15"/>
              <a:t> </a:t>
            </a:r>
            <a:r>
              <a:rPr dirty="0" spc="10"/>
              <a:t>продуктов;</a:t>
            </a:r>
          </a:p>
          <a:p>
            <a:pPr>
              <a:lnSpc>
                <a:spcPct val="100000"/>
              </a:lnSpc>
            </a:pPr>
            <a:endParaRPr sz="2100"/>
          </a:p>
          <a:p>
            <a:pPr marL="123189">
              <a:lnSpc>
                <a:spcPct val="100000"/>
              </a:lnSpc>
            </a:pPr>
            <a:r>
              <a:rPr dirty="0" spc="5"/>
              <a:t>Нежирного</a:t>
            </a:r>
            <a:r>
              <a:rPr dirty="0" spc="-10"/>
              <a:t> </a:t>
            </a:r>
            <a:r>
              <a:rPr dirty="0" spc="20"/>
              <a:t>мяса,</a:t>
            </a:r>
            <a:r>
              <a:rPr dirty="0" spc="-55"/>
              <a:t> </a:t>
            </a:r>
            <a:r>
              <a:rPr dirty="0" spc="15"/>
              <a:t>птицы,</a:t>
            </a:r>
          </a:p>
          <a:p>
            <a:pPr marL="92710" marR="1016635">
              <a:lnSpc>
                <a:spcPct val="101499"/>
              </a:lnSpc>
            </a:pPr>
            <a:r>
              <a:rPr dirty="0" spc="15"/>
              <a:t>рыбы,</a:t>
            </a:r>
            <a:r>
              <a:rPr dirty="0" spc="-25"/>
              <a:t> </a:t>
            </a:r>
            <a:r>
              <a:rPr dirty="0" spc="10"/>
              <a:t>бобовых, </a:t>
            </a:r>
            <a:r>
              <a:rPr dirty="0" spc="-530"/>
              <a:t> </a:t>
            </a:r>
            <a:r>
              <a:rPr dirty="0" spc="20"/>
              <a:t>яиц</a:t>
            </a:r>
            <a:r>
              <a:rPr dirty="0" spc="-25"/>
              <a:t> </a:t>
            </a:r>
            <a:r>
              <a:rPr dirty="0" spc="15"/>
              <a:t>и</a:t>
            </a:r>
            <a:r>
              <a:rPr dirty="0"/>
              <a:t> орехов.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097" y="330318"/>
            <a:ext cx="9010650" cy="1339850"/>
            <a:chOff x="522097" y="330318"/>
            <a:chExt cx="9010650" cy="133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74" y="856665"/>
              <a:ext cx="7387755" cy="75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778" y="330318"/>
              <a:ext cx="7940827" cy="8698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97" y="799710"/>
              <a:ext cx="9010370" cy="8698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157" y="420199"/>
            <a:ext cx="8519160" cy="9664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3100" spc="-10"/>
              <a:t>Основные</a:t>
            </a:r>
            <a:r>
              <a:rPr dirty="0" sz="3100" spc="-50"/>
              <a:t> </a:t>
            </a:r>
            <a:r>
              <a:rPr dirty="0" sz="3100" spc="-15"/>
              <a:t>пищевые</a:t>
            </a:r>
            <a:r>
              <a:rPr dirty="0" sz="3100" spc="-45"/>
              <a:t> </a:t>
            </a:r>
            <a:r>
              <a:rPr dirty="0" sz="3100" spc="-15"/>
              <a:t>источники</a:t>
            </a:r>
            <a:r>
              <a:rPr dirty="0" sz="3100" spc="-20"/>
              <a:t> </a:t>
            </a:r>
            <a:r>
              <a:rPr dirty="0" sz="3100" spc="-10"/>
              <a:t>поступления</a:t>
            </a:r>
            <a:endParaRPr sz="31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3050" spc="10"/>
              <a:t>критически</a:t>
            </a:r>
            <a:r>
              <a:rPr dirty="0" sz="3050" spc="30"/>
              <a:t> </a:t>
            </a:r>
            <a:r>
              <a:rPr dirty="0" sz="3050" spc="15"/>
              <a:t>значимых</a:t>
            </a:r>
            <a:r>
              <a:rPr dirty="0" sz="3050" spc="-50"/>
              <a:t> </a:t>
            </a:r>
            <a:r>
              <a:rPr dirty="0" sz="3050" spc="15"/>
              <a:t>пищевых</a:t>
            </a:r>
            <a:r>
              <a:rPr dirty="0" sz="3050" spc="-25"/>
              <a:t> </a:t>
            </a:r>
            <a:r>
              <a:rPr dirty="0" sz="3050" spc="10"/>
              <a:t>веществ</a:t>
            </a:r>
            <a:r>
              <a:rPr dirty="0" sz="3050" spc="-10"/>
              <a:t> </a:t>
            </a:r>
            <a:r>
              <a:rPr dirty="0" sz="3050" spc="15"/>
              <a:t>в</a:t>
            </a:r>
            <a:r>
              <a:rPr dirty="0" sz="3050" spc="-5"/>
              <a:t> </a:t>
            </a:r>
            <a:r>
              <a:rPr dirty="0" sz="3050" spc="15"/>
              <a:t>рационе</a:t>
            </a:r>
            <a:endParaRPr sz="30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793" y="1326057"/>
            <a:ext cx="8541118" cy="75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55621" y="2071733"/>
            <a:ext cx="7305675" cy="17252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ct val="83900"/>
              </a:lnSpc>
              <a:spcBef>
                <a:spcPts val="459"/>
              </a:spcBef>
              <a:buFont typeface="Arial"/>
              <a:buChar char="•"/>
              <a:tabLst>
                <a:tab pos="529590" algn="l"/>
              </a:tabLst>
            </a:pP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Натрий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(поваренная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 b="1">
                <a:solidFill>
                  <a:srgbClr val="403052"/>
                </a:solidFill>
                <a:latin typeface="Times New Roman"/>
                <a:cs typeface="Times New Roman"/>
              </a:rPr>
              <a:t>соль):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хлеб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хлебные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продукты,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 колбасные </a:t>
            </a:r>
            <a:r>
              <a:rPr dirty="0" sz="1750" spc="-4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изделия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мясные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консервы,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сыры,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консервированные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овощи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соленья,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соленая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копченая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рыбная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продукция,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различные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комбинированные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(соусы,</a:t>
            </a:r>
            <a:r>
              <a:rPr dirty="0" sz="1750" spc="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кетчупы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др.).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Усредненные</a:t>
            </a:r>
            <a:r>
              <a:rPr dirty="0" sz="1500" spc="6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диапазоны</a:t>
            </a:r>
            <a:r>
              <a:rPr dirty="0" sz="1500" spc="7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содержания</a:t>
            </a:r>
            <a:r>
              <a:rPr dirty="0" sz="1500" spc="5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натрия</a:t>
            </a:r>
            <a:r>
              <a:rPr dirty="0" sz="1500" spc="3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основных</a:t>
            </a:r>
            <a:r>
              <a:rPr dirty="0" sz="1500" spc="9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группах</a:t>
            </a:r>
            <a:r>
              <a:rPr dirty="0" sz="1500" spc="3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пищевых</a:t>
            </a:r>
            <a:r>
              <a:rPr dirty="0" sz="1500" spc="8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продуктов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35517" y="3921683"/>
          <a:ext cx="7150100" cy="263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6160"/>
                <a:gridCol w="1169035"/>
                <a:gridCol w="1123315"/>
              </a:tblGrid>
              <a:tr h="2404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продукта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324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Натрий,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мг/100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24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37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370"/>
                        </a:lnSpc>
                        <a:spcBef>
                          <a:spcPts val="75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max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35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7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Хлебные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продукты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ts val="1370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ts val="1370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499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89039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8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Мясные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консервы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0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0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800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16839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аре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102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102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76466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7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с/к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71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1500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71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Овощные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консервы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соленья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1010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1010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41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6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Рыбные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консервы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ts val="1365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ts val="1365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Рыба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копченая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соленая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5600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17760" cy="7184390"/>
            <a:chOff x="0" y="0"/>
            <a:chExt cx="10017760" cy="7184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17226" cy="7184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025" y="15154"/>
              <a:ext cx="7189939" cy="11112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2811" y="135547"/>
            <a:ext cx="6555105" cy="6292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950" spc="-20"/>
              <a:t>Что</a:t>
            </a:r>
            <a:r>
              <a:rPr dirty="0" sz="3950" spc="15"/>
              <a:t> </a:t>
            </a:r>
            <a:r>
              <a:rPr dirty="0" sz="3950" spc="-5"/>
              <a:t>значит</a:t>
            </a:r>
            <a:r>
              <a:rPr dirty="0" sz="3950" spc="25"/>
              <a:t> </a:t>
            </a:r>
            <a:r>
              <a:rPr dirty="0" sz="3950" spc="-10"/>
              <a:t>здоровое</a:t>
            </a:r>
            <a:r>
              <a:rPr dirty="0" sz="3950" spc="-15"/>
              <a:t> </a:t>
            </a:r>
            <a:r>
              <a:rPr dirty="0" sz="3950"/>
              <a:t>питание?</a:t>
            </a:r>
            <a:endParaRPr sz="395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3776" y="695777"/>
            <a:ext cx="6586296" cy="886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89504" y="1029012"/>
            <a:ext cx="7110730" cy="360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5" b="1">
                <a:solidFill>
                  <a:srgbClr val="403052"/>
                </a:solidFill>
                <a:latin typeface="Arial"/>
                <a:cs typeface="Arial"/>
              </a:rPr>
              <a:t>Здоровое</a:t>
            </a:r>
            <a:r>
              <a:rPr dirty="0" sz="2200" spc="130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403052"/>
                </a:solidFill>
                <a:latin typeface="Arial"/>
                <a:cs typeface="Arial"/>
              </a:rPr>
              <a:t>питание</a:t>
            </a:r>
            <a:r>
              <a:rPr dirty="0" sz="2200" spc="140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-</a:t>
            </a:r>
            <a:r>
              <a:rPr dirty="0" sz="2200" spc="1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ежедневный</a:t>
            </a:r>
            <a:r>
              <a:rPr dirty="0" sz="2200" spc="1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рацион,</a:t>
            </a:r>
            <a:r>
              <a:rPr dirty="0" sz="2200" spc="1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полностью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9504" y="1365046"/>
            <a:ext cx="501523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36215" algn="l"/>
              </a:tabLst>
            </a:pP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обеспечивающий	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физиологические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5538" y="1365046"/>
            <a:ext cx="5116830" cy="694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460750">
              <a:lnSpc>
                <a:spcPct val="100000"/>
              </a:lnSpc>
              <a:spcBef>
                <a:spcPts val="90"/>
              </a:spcBef>
              <a:tabLst>
                <a:tab pos="1407160" algn="l"/>
                <a:tab pos="2882900" algn="l"/>
                <a:tab pos="3335654" algn="l"/>
              </a:tabLst>
            </a:pPr>
            <a:r>
              <a:rPr dirty="0" sz="2200" spc="20">
                <a:solidFill>
                  <a:srgbClr val="403052"/>
                </a:solidFill>
                <a:latin typeface="Arial"/>
                <a:cs typeface="Arial"/>
              </a:rPr>
              <a:t>п</a:t>
            </a:r>
            <a:r>
              <a:rPr dirty="0" sz="2200" spc="-6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тр</a:t>
            </a:r>
            <a:r>
              <a:rPr dirty="0" sz="2200" spc="-4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но</a:t>
            </a:r>
            <a:r>
              <a:rPr dirty="0" sz="2200" spc="3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ти 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энергии,	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пищевых	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	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биологически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9504" y="1700326"/>
            <a:ext cx="1719580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558925" algn="l"/>
              </a:tabLst>
            </a:pP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ди</a:t>
            </a:r>
            <a:r>
              <a:rPr dirty="0" sz="2200" spc="1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ид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в 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активных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6136" y="2035886"/>
            <a:ext cx="551370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77060" algn="l"/>
                <a:tab pos="3678554" algn="l"/>
                <a:tab pos="4356100" algn="l"/>
              </a:tabLst>
            </a:pP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веществах,	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состоящий	из	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пищевой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9504" y="2371165"/>
            <a:ext cx="711390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12265" algn="l"/>
                <a:tab pos="3403600" algn="l"/>
                <a:tab pos="5003165" algn="l"/>
                <a:tab pos="6945630" algn="l"/>
              </a:tabLst>
            </a:pP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пр</a:t>
            </a:r>
            <a:r>
              <a:rPr dirty="0" sz="2200" spc="-3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2200" spc="-45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ц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ии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,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-65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тв</a:t>
            </a:r>
            <a:r>
              <a:rPr dirty="0" sz="2200" spc="-9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ч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ю</a:t>
            </a:r>
            <a:r>
              <a:rPr dirty="0" sz="2200" spc="-45">
                <a:solidFill>
                  <a:srgbClr val="403052"/>
                </a:solidFill>
                <a:latin typeface="Arial"/>
                <a:cs typeface="Arial"/>
              </a:rPr>
              <a:t>щ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й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пр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н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ц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20">
                <a:solidFill>
                  <a:srgbClr val="403052"/>
                </a:solidFill>
                <a:latin typeface="Arial"/>
                <a:cs typeface="Arial"/>
              </a:rPr>
              <a:t>п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м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б</a:t>
            </a:r>
            <a:r>
              <a:rPr dirty="0" sz="2200" spc="-65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00" spc="-35">
                <a:solidFill>
                  <a:srgbClr val="403052"/>
                </a:solidFill>
                <a:latin typeface="Arial"/>
                <a:cs typeface="Arial"/>
              </a:rPr>
              <a:t>з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па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но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ти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9504" y="2706725"/>
            <a:ext cx="264795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характеризующейся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1540" y="2706725"/>
            <a:ext cx="1971039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оптимальными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9504" y="3042005"/>
            <a:ext cx="302387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25270" algn="l"/>
              </a:tabLst>
            </a:pPr>
            <a:r>
              <a:rPr dirty="0" sz="2200" spc="3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2200" spc="-6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че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тва,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3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2200" spc="-4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-60">
                <a:solidFill>
                  <a:srgbClr val="403052"/>
                </a:solidFill>
                <a:latin typeface="Arial"/>
                <a:cs typeface="Arial"/>
              </a:rPr>
              <a:t>з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ю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щ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6704" y="3042005"/>
            <a:ext cx="184277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53820" algn="l"/>
              </a:tabLst>
            </a:pPr>
            <a:r>
              <a:rPr dirty="0" sz="2200" spc="-45">
                <a:solidFill>
                  <a:srgbClr val="403052"/>
                </a:solidFill>
                <a:latin typeface="Arial"/>
                <a:cs typeface="Arial"/>
              </a:rPr>
              <a:t>у</a:t>
            </a:r>
            <a:r>
              <a:rPr dirty="0" sz="2200" spc="5">
                <a:solidFill>
                  <a:srgbClr val="403052"/>
                </a:solidFill>
                <a:latin typeface="Arial"/>
                <a:cs typeface="Arial"/>
              </a:rPr>
              <a:t>сл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ов</a:t>
            </a:r>
            <a:r>
              <a:rPr dirty="0" sz="2200" spc="-2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я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403052"/>
                </a:solidFill>
                <a:latin typeface="Arial"/>
                <a:cs typeface="Arial"/>
              </a:rPr>
              <a:t>д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75612" y="2706725"/>
            <a:ext cx="1826260" cy="694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0" marR="5080" indent="-121285">
              <a:lnSpc>
                <a:spcPct val="100000"/>
              </a:lnSpc>
              <a:spcBef>
                <a:spcPts val="90"/>
              </a:spcBef>
            </a:pPr>
            <a:r>
              <a:rPr dirty="0" sz="2200" spc="20">
                <a:solidFill>
                  <a:srgbClr val="403052"/>
                </a:solidFill>
                <a:latin typeface="Arial"/>
                <a:cs typeface="Arial"/>
              </a:rPr>
              <a:t>п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55">
                <a:solidFill>
                  <a:srgbClr val="403052"/>
                </a:solidFill>
                <a:latin typeface="Arial"/>
                <a:cs typeface="Arial"/>
              </a:rPr>
              <a:t>к</a:t>
            </a:r>
            <a:r>
              <a:rPr dirty="0" sz="2200" spc="-40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з</a:t>
            </a:r>
            <a:r>
              <a:rPr dirty="0" sz="2200" spc="-6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т</a:t>
            </a:r>
            <a:r>
              <a:rPr dirty="0" sz="2200" spc="-90">
                <a:solidFill>
                  <a:srgbClr val="403052"/>
                </a:solidFill>
                <a:latin typeface="Arial"/>
                <a:cs typeface="Arial"/>
              </a:rPr>
              <a:t>е</a:t>
            </a:r>
            <a:r>
              <a:rPr dirty="0" sz="2200" spc="-25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2200" spc="20">
                <a:solidFill>
                  <a:srgbClr val="403052"/>
                </a:solidFill>
                <a:latin typeface="Arial"/>
                <a:cs typeface="Arial"/>
              </a:rPr>
              <a:t>я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ми 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но</a:t>
            </a:r>
            <a:r>
              <a:rPr dirty="0" sz="2200" spc="15">
                <a:solidFill>
                  <a:srgbClr val="403052"/>
                </a:solidFill>
                <a:latin typeface="Arial"/>
                <a:cs typeface="Arial"/>
              </a:rPr>
              <a:t>р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м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а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л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ьн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о</a:t>
            </a:r>
            <a:r>
              <a:rPr dirty="0" sz="2200" spc="-70">
                <a:solidFill>
                  <a:srgbClr val="403052"/>
                </a:solidFill>
                <a:latin typeface="Arial"/>
                <a:cs typeface="Arial"/>
              </a:rPr>
              <a:t>г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9504" y="3376950"/>
            <a:ext cx="7114540" cy="10312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роста, физического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интеллектуального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развития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Arial"/>
                <a:cs typeface="Arial"/>
              </a:rPr>
              <a:t>жизнедеятельности,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способствующий</a:t>
            </a:r>
            <a:r>
              <a:rPr dirty="0" sz="22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укреплению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здоровья</a:t>
            </a:r>
            <a:r>
              <a:rPr dirty="0" sz="220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220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Arial"/>
                <a:cs typeface="Arial"/>
              </a:rPr>
              <a:t>профилактике</a:t>
            </a:r>
            <a:r>
              <a:rPr dirty="0" sz="2200" spc="1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Arial"/>
                <a:cs typeface="Arial"/>
              </a:rPr>
              <a:t>заболеваний.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3157" y="5456804"/>
            <a:ext cx="369316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07795" algn="l"/>
                <a:tab pos="2819400" algn="l"/>
              </a:tabLst>
            </a:pP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ци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1850" spc="15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3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1850" spc="2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ое</a:t>
            </a:r>
            <a:r>
              <a:rPr dirty="0" sz="1850" spc="35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я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ц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ио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на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0508" y="5456804"/>
            <a:ext cx="107315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20">
                <a:solidFill>
                  <a:srgbClr val="403052"/>
                </a:solidFill>
                <a:latin typeface="Calibri"/>
                <a:cs typeface="Calibri"/>
              </a:rPr>
              <a:t>з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оро</a:t>
            </a:r>
            <a:r>
              <a:rPr dirty="0" sz="1850" spc="30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ог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44851" y="5456804"/>
            <a:ext cx="85598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питания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9504" y="5456804"/>
            <a:ext cx="904875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15">
                <a:solidFill>
                  <a:srgbClr val="403052"/>
                </a:solidFill>
                <a:latin typeface="Calibri"/>
                <a:cs typeface="Calibri"/>
              </a:rPr>
              <a:t>Важным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является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20096" y="5742406"/>
            <a:ext cx="598360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85470" algn="l"/>
                <a:tab pos="2567940" algn="l"/>
                <a:tab pos="3614420" algn="l"/>
                <a:tab pos="4479925" algn="l"/>
                <a:tab pos="5841365" algn="l"/>
              </a:tabLst>
            </a:pP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1850" spc="-10">
                <a:solidFill>
                  <a:srgbClr val="403052"/>
                </a:solidFill>
                <a:latin typeface="Calibri"/>
                <a:cs typeface="Calibri"/>
              </a:rPr>
              <a:t>г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ер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нал</a:t>
            </a:r>
            <a:r>
              <a:rPr dirty="0" sz="1850" spc="1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за</a:t>
            </a:r>
            <a:r>
              <a:rPr dirty="0" sz="1850" spc="20">
                <a:solidFill>
                  <a:srgbClr val="403052"/>
                </a:solidFill>
                <a:latin typeface="Calibri"/>
                <a:cs typeface="Calibri"/>
              </a:rPr>
              <a:t>ц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15">
                <a:solidFill>
                  <a:srgbClr val="403052"/>
                </a:solidFill>
                <a:latin typeface="Calibri"/>
                <a:cs typeface="Calibri"/>
              </a:rPr>
              <a:t>я</a:t>
            </a: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,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-15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1850" spc="-3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то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ая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ее</a:t>
            </a: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г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1850" spc="-5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ер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1850" spc="30">
                <a:solidFill>
                  <a:srgbClr val="403052"/>
                </a:solidFill>
                <a:latin typeface="Calibri"/>
                <a:cs typeface="Calibri"/>
              </a:rPr>
              <a:t>ы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89504" y="6027394"/>
            <a:ext cx="710755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34135" algn="l"/>
                <a:tab pos="2842895" algn="l"/>
                <a:tab pos="3771900" algn="l"/>
                <a:tab pos="4134485" algn="l"/>
                <a:tab pos="5620385" algn="l"/>
              </a:tabLst>
            </a:pP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возрастные	особенности,	зависит	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от	</a:t>
            </a: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генетических	особенностей,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состояния</a:t>
            </a:r>
            <a:r>
              <a:rPr dirty="0" sz="1850" spc="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пищевого</a:t>
            </a:r>
            <a:r>
              <a:rPr dirty="0" sz="1850" spc="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статуса,</a:t>
            </a:r>
            <a:r>
              <a:rPr dirty="0" sz="1850" spc="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18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 частности,</a:t>
            </a:r>
            <a:r>
              <a:rPr dirty="0" sz="1850" spc="9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403052"/>
                </a:solidFill>
                <a:latin typeface="Calibri"/>
                <a:cs typeface="Calibri"/>
              </a:rPr>
              <a:t>физического</a:t>
            </a:r>
            <a:r>
              <a:rPr dirty="0" sz="1850" spc="7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Calibri"/>
                <a:cs typeface="Calibri"/>
              </a:rPr>
              <a:t>развития.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906957"/>
            <a:ext cx="10044430" cy="6277610"/>
            <a:chOff x="0" y="906957"/>
            <a:chExt cx="10044430" cy="6277610"/>
          </a:xfrm>
        </p:grpSpPr>
        <p:sp>
          <p:nvSpPr>
            <p:cNvPr id="26" name="object 26"/>
            <p:cNvSpPr/>
            <p:nvPr/>
          </p:nvSpPr>
          <p:spPr>
            <a:xfrm>
              <a:off x="2322550" y="920368"/>
              <a:ext cx="7366634" cy="5874385"/>
            </a:xfrm>
            <a:custGeom>
              <a:avLst/>
              <a:gdLst/>
              <a:ahLst/>
              <a:cxnLst/>
              <a:rect l="l" t="t" r="r" b="b"/>
              <a:pathLst>
                <a:path w="7366634" h="5874384">
                  <a:moveTo>
                    <a:pt x="0" y="614121"/>
                  </a:moveTo>
                  <a:lnTo>
                    <a:pt x="1847" y="566125"/>
                  </a:lnTo>
                  <a:lnTo>
                    <a:pt x="7299" y="519139"/>
                  </a:lnTo>
                  <a:lnTo>
                    <a:pt x="16218" y="473301"/>
                  </a:lnTo>
                  <a:lnTo>
                    <a:pt x="28468" y="428747"/>
                  </a:lnTo>
                  <a:lnTo>
                    <a:pt x="43913" y="385613"/>
                  </a:lnTo>
                  <a:lnTo>
                    <a:pt x="62416" y="344036"/>
                  </a:lnTo>
                  <a:lnTo>
                    <a:pt x="83840" y="304152"/>
                  </a:lnTo>
                  <a:lnTo>
                    <a:pt x="108050" y="266098"/>
                  </a:lnTo>
                  <a:lnTo>
                    <a:pt x="134908" y="230010"/>
                  </a:lnTo>
                  <a:lnTo>
                    <a:pt x="164279" y="196025"/>
                  </a:lnTo>
                  <a:lnTo>
                    <a:pt x="196025" y="164279"/>
                  </a:lnTo>
                  <a:lnTo>
                    <a:pt x="230010" y="134908"/>
                  </a:lnTo>
                  <a:lnTo>
                    <a:pt x="266098" y="108050"/>
                  </a:lnTo>
                  <a:lnTo>
                    <a:pt x="304152" y="83840"/>
                  </a:lnTo>
                  <a:lnTo>
                    <a:pt x="344036" y="62416"/>
                  </a:lnTo>
                  <a:lnTo>
                    <a:pt x="385613" y="43913"/>
                  </a:lnTo>
                  <a:lnTo>
                    <a:pt x="428747" y="28468"/>
                  </a:lnTo>
                  <a:lnTo>
                    <a:pt x="473301" y="16218"/>
                  </a:lnTo>
                  <a:lnTo>
                    <a:pt x="519139" y="7299"/>
                  </a:lnTo>
                  <a:lnTo>
                    <a:pt x="566125" y="1847"/>
                  </a:lnTo>
                  <a:lnTo>
                    <a:pt x="614121" y="0"/>
                  </a:lnTo>
                  <a:lnTo>
                    <a:pt x="6751980" y="0"/>
                  </a:lnTo>
                  <a:lnTo>
                    <a:pt x="6799976" y="1847"/>
                  </a:lnTo>
                  <a:lnTo>
                    <a:pt x="6846961" y="7299"/>
                  </a:lnTo>
                  <a:lnTo>
                    <a:pt x="6892799" y="16218"/>
                  </a:lnTo>
                  <a:lnTo>
                    <a:pt x="6937353" y="28468"/>
                  </a:lnTo>
                  <a:lnTo>
                    <a:pt x="6980487" y="43913"/>
                  </a:lnTo>
                  <a:lnTo>
                    <a:pt x="7022065" y="62416"/>
                  </a:lnTo>
                  <a:lnTo>
                    <a:pt x="7061948" y="83840"/>
                  </a:lnTo>
                  <a:lnTo>
                    <a:pt x="7100003" y="108050"/>
                  </a:lnTo>
                  <a:lnTo>
                    <a:pt x="7136091" y="134908"/>
                  </a:lnTo>
                  <a:lnTo>
                    <a:pt x="7170076" y="164279"/>
                  </a:lnTo>
                  <a:lnTo>
                    <a:pt x="7201822" y="196025"/>
                  </a:lnTo>
                  <a:lnTo>
                    <a:pt x="7231193" y="230010"/>
                  </a:lnTo>
                  <a:lnTo>
                    <a:pt x="7258051" y="266098"/>
                  </a:lnTo>
                  <a:lnTo>
                    <a:pt x="7282261" y="304152"/>
                  </a:lnTo>
                  <a:lnTo>
                    <a:pt x="7303685" y="344036"/>
                  </a:lnTo>
                  <a:lnTo>
                    <a:pt x="7322188" y="385613"/>
                  </a:lnTo>
                  <a:lnTo>
                    <a:pt x="7337633" y="428747"/>
                  </a:lnTo>
                  <a:lnTo>
                    <a:pt x="7349883" y="473301"/>
                  </a:lnTo>
                  <a:lnTo>
                    <a:pt x="7358802" y="519139"/>
                  </a:lnTo>
                  <a:lnTo>
                    <a:pt x="7364254" y="566125"/>
                  </a:lnTo>
                  <a:lnTo>
                    <a:pt x="7366101" y="614121"/>
                  </a:lnTo>
                  <a:lnTo>
                    <a:pt x="7366101" y="3070606"/>
                  </a:lnTo>
                  <a:lnTo>
                    <a:pt x="7364254" y="3118602"/>
                  </a:lnTo>
                  <a:lnTo>
                    <a:pt x="7358802" y="3165587"/>
                  </a:lnTo>
                  <a:lnTo>
                    <a:pt x="7349883" y="3211425"/>
                  </a:lnTo>
                  <a:lnTo>
                    <a:pt x="7337633" y="3255979"/>
                  </a:lnTo>
                  <a:lnTo>
                    <a:pt x="7322188" y="3299113"/>
                  </a:lnTo>
                  <a:lnTo>
                    <a:pt x="7303685" y="3340690"/>
                  </a:lnTo>
                  <a:lnTo>
                    <a:pt x="7282261" y="3380574"/>
                  </a:lnTo>
                  <a:lnTo>
                    <a:pt x="7258051" y="3418628"/>
                  </a:lnTo>
                  <a:lnTo>
                    <a:pt x="7231193" y="3454716"/>
                  </a:lnTo>
                  <a:lnTo>
                    <a:pt x="7201822" y="3488702"/>
                  </a:lnTo>
                  <a:lnTo>
                    <a:pt x="7170076" y="3520448"/>
                  </a:lnTo>
                  <a:lnTo>
                    <a:pt x="7136091" y="3549818"/>
                  </a:lnTo>
                  <a:lnTo>
                    <a:pt x="7100003" y="3576676"/>
                  </a:lnTo>
                  <a:lnTo>
                    <a:pt x="7061948" y="3600886"/>
                  </a:lnTo>
                  <a:lnTo>
                    <a:pt x="7022065" y="3622311"/>
                  </a:lnTo>
                  <a:lnTo>
                    <a:pt x="6980487" y="3640814"/>
                  </a:lnTo>
                  <a:lnTo>
                    <a:pt x="6937353" y="3656258"/>
                  </a:lnTo>
                  <a:lnTo>
                    <a:pt x="6892799" y="3668509"/>
                  </a:lnTo>
                  <a:lnTo>
                    <a:pt x="6846961" y="3677428"/>
                  </a:lnTo>
                  <a:lnTo>
                    <a:pt x="6799976" y="3682879"/>
                  </a:lnTo>
                  <a:lnTo>
                    <a:pt x="6751980" y="3684727"/>
                  </a:lnTo>
                  <a:lnTo>
                    <a:pt x="614121" y="3684727"/>
                  </a:lnTo>
                  <a:lnTo>
                    <a:pt x="566125" y="3682879"/>
                  </a:lnTo>
                  <a:lnTo>
                    <a:pt x="519139" y="3677428"/>
                  </a:lnTo>
                  <a:lnTo>
                    <a:pt x="473301" y="3668509"/>
                  </a:lnTo>
                  <a:lnTo>
                    <a:pt x="428747" y="3656258"/>
                  </a:lnTo>
                  <a:lnTo>
                    <a:pt x="385613" y="3640814"/>
                  </a:lnTo>
                  <a:lnTo>
                    <a:pt x="344036" y="3622311"/>
                  </a:lnTo>
                  <a:lnTo>
                    <a:pt x="304152" y="3600886"/>
                  </a:lnTo>
                  <a:lnTo>
                    <a:pt x="266098" y="3576676"/>
                  </a:lnTo>
                  <a:lnTo>
                    <a:pt x="230010" y="3549818"/>
                  </a:lnTo>
                  <a:lnTo>
                    <a:pt x="196025" y="3520448"/>
                  </a:lnTo>
                  <a:lnTo>
                    <a:pt x="164279" y="3488702"/>
                  </a:lnTo>
                  <a:lnTo>
                    <a:pt x="134908" y="3454716"/>
                  </a:lnTo>
                  <a:lnTo>
                    <a:pt x="108050" y="3418628"/>
                  </a:lnTo>
                  <a:lnTo>
                    <a:pt x="83840" y="3380574"/>
                  </a:lnTo>
                  <a:lnTo>
                    <a:pt x="62416" y="3340690"/>
                  </a:lnTo>
                  <a:lnTo>
                    <a:pt x="43913" y="3299113"/>
                  </a:lnTo>
                  <a:lnTo>
                    <a:pt x="28468" y="3255979"/>
                  </a:lnTo>
                  <a:lnTo>
                    <a:pt x="16218" y="3211425"/>
                  </a:lnTo>
                  <a:lnTo>
                    <a:pt x="7299" y="3165587"/>
                  </a:lnTo>
                  <a:lnTo>
                    <a:pt x="1847" y="3118602"/>
                  </a:lnTo>
                  <a:lnTo>
                    <a:pt x="0" y="3070606"/>
                  </a:lnTo>
                  <a:lnTo>
                    <a:pt x="0" y="614121"/>
                  </a:lnTo>
                  <a:close/>
                </a:path>
                <a:path w="7366634" h="5874384">
                  <a:moveTo>
                    <a:pt x="77114" y="4709007"/>
                  </a:moveTo>
                  <a:lnTo>
                    <a:pt x="81849" y="4662054"/>
                  </a:lnTo>
                  <a:lnTo>
                    <a:pt x="95430" y="4618318"/>
                  </a:lnTo>
                  <a:lnTo>
                    <a:pt x="116918" y="4578737"/>
                  </a:lnTo>
                  <a:lnTo>
                    <a:pt x="145375" y="4544249"/>
                  </a:lnTo>
                  <a:lnTo>
                    <a:pt x="179863" y="4515791"/>
                  </a:lnTo>
                  <a:lnTo>
                    <a:pt x="219444" y="4494304"/>
                  </a:lnTo>
                  <a:lnTo>
                    <a:pt x="263180" y="4480723"/>
                  </a:lnTo>
                  <a:lnTo>
                    <a:pt x="310134" y="4475988"/>
                  </a:lnTo>
                  <a:lnTo>
                    <a:pt x="7133082" y="4475988"/>
                  </a:lnTo>
                  <a:lnTo>
                    <a:pt x="7180035" y="4480723"/>
                  </a:lnTo>
                  <a:lnTo>
                    <a:pt x="7223771" y="4494304"/>
                  </a:lnTo>
                  <a:lnTo>
                    <a:pt x="7263352" y="4515791"/>
                  </a:lnTo>
                  <a:lnTo>
                    <a:pt x="7297840" y="4544249"/>
                  </a:lnTo>
                  <a:lnTo>
                    <a:pt x="7326297" y="4578737"/>
                  </a:lnTo>
                  <a:lnTo>
                    <a:pt x="7347785" y="4618318"/>
                  </a:lnTo>
                  <a:lnTo>
                    <a:pt x="7361366" y="4662054"/>
                  </a:lnTo>
                  <a:lnTo>
                    <a:pt x="7366101" y="4709007"/>
                  </a:lnTo>
                  <a:lnTo>
                    <a:pt x="7366101" y="5641072"/>
                  </a:lnTo>
                  <a:lnTo>
                    <a:pt x="7361366" y="5688037"/>
                  </a:lnTo>
                  <a:lnTo>
                    <a:pt x="7347785" y="5731781"/>
                  </a:lnTo>
                  <a:lnTo>
                    <a:pt x="7326297" y="5771365"/>
                  </a:lnTo>
                  <a:lnTo>
                    <a:pt x="7297840" y="5805853"/>
                  </a:lnTo>
                  <a:lnTo>
                    <a:pt x="7263352" y="5834308"/>
                  </a:lnTo>
                  <a:lnTo>
                    <a:pt x="7223771" y="5855793"/>
                  </a:lnTo>
                  <a:lnTo>
                    <a:pt x="7180035" y="5869371"/>
                  </a:lnTo>
                  <a:lnTo>
                    <a:pt x="7133082" y="5874105"/>
                  </a:lnTo>
                  <a:lnTo>
                    <a:pt x="310134" y="5874105"/>
                  </a:lnTo>
                  <a:lnTo>
                    <a:pt x="263180" y="5869371"/>
                  </a:lnTo>
                  <a:lnTo>
                    <a:pt x="219444" y="5855793"/>
                  </a:lnTo>
                  <a:lnTo>
                    <a:pt x="179863" y="5834308"/>
                  </a:lnTo>
                  <a:lnTo>
                    <a:pt x="145375" y="5805853"/>
                  </a:lnTo>
                  <a:lnTo>
                    <a:pt x="116918" y="5771365"/>
                  </a:lnTo>
                  <a:lnTo>
                    <a:pt x="95430" y="5731781"/>
                  </a:lnTo>
                  <a:lnTo>
                    <a:pt x="81849" y="5688037"/>
                  </a:lnTo>
                  <a:lnTo>
                    <a:pt x="77114" y="5641072"/>
                  </a:lnTo>
                  <a:lnTo>
                    <a:pt x="77114" y="4709007"/>
                  </a:lnTo>
                  <a:close/>
                </a:path>
              </a:pathLst>
            </a:custGeom>
            <a:ln w="2682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728995" y="4685563"/>
              <a:ext cx="533400" cy="610235"/>
            </a:xfrm>
            <a:custGeom>
              <a:avLst/>
              <a:gdLst/>
              <a:ahLst/>
              <a:cxnLst/>
              <a:rect l="l" t="t" r="r" b="b"/>
              <a:pathLst>
                <a:path w="533400" h="610235">
                  <a:moveTo>
                    <a:pt x="399821" y="0"/>
                  </a:moveTo>
                  <a:lnTo>
                    <a:pt x="133273" y="0"/>
                  </a:lnTo>
                  <a:lnTo>
                    <a:pt x="133273" y="343662"/>
                  </a:lnTo>
                  <a:lnTo>
                    <a:pt x="0" y="343662"/>
                  </a:lnTo>
                  <a:lnTo>
                    <a:pt x="266547" y="610209"/>
                  </a:lnTo>
                  <a:lnTo>
                    <a:pt x="533095" y="343662"/>
                  </a:lnTo>
                  <a:lnTo>
                    <a:pt x="399821" y="343662"/>
                  </a:lnTo>
                  <a:lnTo>
                    <a:pt x="3998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728995" y="4685563"/>
              <a:ext cx="533400" cy="610235"/>
            </a:xfrm>
            <a:custGeom>
              <a:avLst/>
              <a:gdLst/>
              <a:ahLst/>
              <a:cxnLst/>
              <a:rect l="l" t="t" r="r" b="b"/>
              <a:pathLst>
                <a:path w="533400" h="610235">
                  <a:moveTo>
                    <a:pt x="0" y="343662"/>
                  </a:moveTo>
                  <a:lnTo>
                    <a:pt x="133273" y="343662"/>
                  </a:lnTo>
                  <a:lnTo>
                    <a:pt x="133273" y="0"/>
                  </a:lnTo>
                  <a:lnTo>
                    <a:pt x="399821" y="0"/>
                  </a:lnTo>
                  <a:lnTo>
                    <a:pt x="399821" y="343662"/>
                  </a:lnTo>
                  <a:lnTo>
                    <a:pt x="533095" y="343662"/>
                  </a:lnTo>
                  <a:lnTo>
                    <a:pt x="266547" y="610209"/>
                  </a:lnTo>
                  <a:lnTo>
                    <a:pt x="0" y="343662"/>
                  </a:lnTo>
                  <a:close/>
                </a:path>
              </a:pathLst>
            </a:custGeom>
            <a:ln w="2682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2913" y="7162164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097" y="330318"/>
            <a:ext cx="9010650" cy="1339850"/>
            <a:chOff x="522097" y="330318"/>
            <a:chExt cx="9010650" cy="133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74" y="856665"/>
              <a:ext cx="7387755" cy="75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778" y="330318"/>
              <a:ext cx="7940827" cy="8698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97" y="799710"/>
              <a:ext cx="9010370" cy="8698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157" y="420199"/>
            <a:ext cx="8519160" cy="9664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3100" spc="-10"/>
              <a:t>Основные</a:t>
            </a:r>
            <a:r>
              <a:rPr dirty="0" sz="3100" spc="-50"/>
              <a:t> </a:t>
            </a:r>
            <a:r>
              <a:rPr dirty="0" sz="3100" spc="-15"/>
              <a:t>пищевые</a:t>
            </a:r>
            <a:r>
              <a:rPr dirty="0" sz="3100" spc="-45"/>
              <a:t> </a:t>
            </a:r>
            <a:r>
              <a:rPr dirty="0" sz="3100" spc="-15"/>
              <a:t>источники</a:t>
            </a:r>
            <a:r>
              <a:rPr dirty="0" sz="3100" spc="-20"/>
              <a:t> </a:t>
            </a:r>
            <a:r>
              <a:rPr dirty="0" sz="3100" spc="-10"/>
              <a:t>поступления</a:t>
            </a:r>
            <a:endParaRPr sz="31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3050" spc="10"/>
              <a:t>критически</a:t>
            </a:r>
            <a:r>
              <a:rPr dirty="0" sz="3050" spc="30"/>
              <a:t> </a:t>
            </a:r>
            <a:r>
              <a:rPr dirty="0" sz="3050" spc="15"/>
              <a:t>значимых</a:t>
            </a:r>
            <a:r>
              <a:rPr dirty="0" sz="3050" spc="-50"/>
              <a:t> </a:t>
            </a:r>
            <a:r>
              <a:rPr dirty="0" sz="3050" spc="15"/>
              <a:t>пищевых</a:t>
            </a:r>
            <a:r>
              <a:rPr dirty="0" sz="3050" spc="-25"/>
              <a:t> </a:t>
            </a:r>
            <a:r>
              <a:rPr dirty="0" sz="3050" spc="10"/>
              <a:t>веществ</a:t>
            </a:r>
            <a:r>
              <a:rPr dirty="0" sz="3050" spc="-10"/>
              <a:t> </a:t>
            </a:r>
            <a:r>
              <a:rPr dirty="0" sz="3050" spc="15"/>
              <a:t>в</a:t>
            </a:r>
            <a:r>
              <a:rPr dirty="0" sz="3050" spc="-5"/>
              <a:t> </a:t>
            </a:r>
            <a:r>
              <a:rPr dirty="0" sz="3050" spc="15"/>
              <a:t>рационе</a:t>
            </a:r>
            <a:endParaRPr sz="30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793" y="1326057"/>
            <a:ext cx="8541118" cy="75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55621" y="2118672"/>
            <a:ext cx="7305040" cy="1769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05"/>
              </a:spcBef>
              <a:buFont typeface="Arial"/>
              <a:buChar char="•"/>
              <a:tabLst>
                <a:tab pos="515620" algn="l"/>
              </a:tabLst>
            </a:pPr>
            <a:r>
              <a:rPr dirty="0" sz="1750" b="1">
                <a:solidFill>
                  <a:srgbClr val="403052"/>
                </a:solidFill>
                <a:latin typeface="Arial"/>
                <a:cs typeface="Arial"/>
              </a:rPr>
              <a:t>Добавленные сахара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: </a:t>
            </a:r>
            <a:r>
              <a:rPr dirty="0" sz="1750" spc="10">
                <a:solidFill>
                  <a:srgbClr val="403052"/>
                </a:solidFill>
                <a:latin typeface="Arial"/>
                <a:cs typeface="Arial"/>
              </a:rPr>
              <a:t>мучные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кондитерские </a:t>
            </a:r>
            <a:r>
              <a:rPr dirty="0" sz="1750" spc="-10">
                <a:solidFill>
                  <a:srgbClr val="403052"/>
                </a:solidFill>
                <a:latin typeface="Arial"/>
                <a:cs typeface="Arial"/>
              </a:rPr>
              <a:t>изделия, торты </a:t>
            </a:r>
            <a:r>
              <a:rPr dirty="0" sz="1750" spc="10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7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пирожные, </a:t>
            </a:r>
            <a:r>
              <a:rPr dirty="0" sz="1750" spc="-5">
                <a:solidFill>
                  <a:srgbClr val="403052"/>
                </a:solidFill>
                <a:latin typeface="Arial"/>
                <a:cs typeface="Arial"/>
              </a:rPr>
              <a:t>конфеты,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сладкие кисломолочные продукты </a:t>
            </a:r>
            <a:r>
              <a:rPr dirty="0" sz="1750" spc="10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творожные </a:t>
            </a:r>
            <a:r>
              <a:rPr dirty="0" sz="17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Arial"/>
                <a:cs typeface="Arial"/>
              </a:rPr>
              <a:t>изделия,</a:t>
            </a:r>
            <a:r>
              <a:rPr dirty="0" sz="17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сладкие</a:t>
            </a:r>
            <a:r>
              <a:rPr dirty="0" sz="17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Arial"/>
                <a:cs typeface="Arial"/>
              </a:rPr>
              <a:t>безалкогольные</a:t>
            </a:r>
            <a:r>
              <a:rPr dirty="0" sz="17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403052"/>
                </a:solidFill>
                <a:latin typeface="Arial"/>
                <a:cs typeface="Arial"/>
              </a:rPr>
              <a:t>напитки.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55880">
              <a:lnSpc>
                <a:spcPts val="1614"/>
              </a:lnSpc>
              <a:spcBef>
                <a:spcPts val="5"/>
              </a:spcBef>
              <a:tabLst>
                <a:tab pos="1286510" algn="l"/>
                <a:tab pos="2322830" algn="l"/>
                <a:tab pos="3489960" algn="l"/>
                <a:tab pos="4700905" algn="l"/>
                <a:tab pos="5489575" algn="l"/>
                <a:tab pos="5717540" algn="l"/>
                <a:tab pos="6643370" algn="l"/>
              </a:tabLst>
            </a:pP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Усредненные	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диапазоны	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содержания	</a:t>
            </a:r>
            <a:r>
              <a:rPr dirty="0" sz="1500" spc="20" i="1">
                <a:solidFill>
                  <a:srgbClr val="403052"/>
                </a:solidFill>
                <a:latin typeface="Times New Roman"/>
                <a:cs typeface="Times New Roman"/>
              </a:rPr>
              <a:t>добавленных	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сахаров	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в	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основных	группах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пищевых</a:t>
            </a:r>
            <a:r>
              <a:rPr dirty="0" sz="1500" spc="5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i="1">
                <a:solidFill>
                  <a:srgbClr val="403052"/>
                </a:solidFill>
                <a:latin typeface="Times New Roman"/>
                <a:cs typeface="Times New Roman"/>
              </a:rPr>
              <a:t>продуктов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18677" y="4159313"/>
          <a:ext cx="7322184" cy="239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5240"/>
                <a:gridCol w="1124585"/>
                <a:gridCol w="1080134"/>
              </a:tblGrid>
              <a:tr h="4590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продукта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12775">
                        <a:lnSpc>
                          <a:spcPts val="137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Сахар,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г/100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46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70"/>
                        </a:lnSpc>
                        <a:spcBef>
                          <a:spcPts val="14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шах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Печенье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04660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Конфеты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04660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Пирожные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торты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04660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Сырки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твороженные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65"/>
                        </a:lnSpc>
                        <a:spcBef>
                          <a:spcPts val="14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10947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Йогурты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114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ого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ль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ые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65"/>
                        </a:lnSpc>
                        <a:spcBef>
                          <a:spcPts val="114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48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65"/>
                        </a:lnSpc>
                        <a:spcBef>
                          <a:spcPts val="86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Соковая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продукция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8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ts val="1365"/>
                        </a:lnSpc>
                        <a:spcBef>
                          <a:spcPts val="860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097" y="330318"/>
            <a:ext cx="9010650" cy="1339850"/>
            <a:chOff x="522097" y="330318"/>
            <a:chExt cx="9010650" cy="133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74" y="856665"/>
              <a:ext cx="7387755" cy="75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778" y="330318"/>
              <a:ext cx="7940827" cy="8698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97" y="799710"/>
              <a:ext cx="9010370" cy="8698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157" y="420199"/>
            <a:ext cx="8519160" cy="9664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3100" spc="-10"/>
              <a:t>Основные</a:t>
            </a:r>
            <a:r>
              <a:rPr dirty="0" sz="3100" spc="-50"/>
              <a:t> </a:t>
            </a:r>
            <a:r>
              <a:rPr dirty="0" sz="3100" spc="-15"/>
              <a:t>пищевые</a:t>
            </a:r>
            <a:r>
              <a:rPr dirty="0" sz="3100" spc="-45"/>
              <a:t> </a:t>
            </a:r>
            <a:r>
              <a:rPr dirty="0" sz="3100" spc="-15"/>
              <a:t>источники</a:t>
            </a:r>
            <a:r>
              <a:rPr dirty="0" sz="3100" spc="-20"/>
              <a:t> </a:t>
            </a:r>
            <a:r>
              <a:rPr dirty="0" sz="3100" spc="-10"/>
              <a:t>поступления</a:t>
            </a:r>
            <a:endParaRPr sz="31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3050" spc="10"/>
              <a:t>критически</a:t>
            </a:r>
            <a:r>
              <a:rPr dirty="0" sz="3050" spc="30"/>
              <a:t> </a:t>
            </a:r>
            <a:r>
              <a:rPr dirty="0" sz="3050" spc="15"/>
              <a:t>значимых</a:t>
            </a:r>
            <a:r>
              <a:rPr dirty="0" sz="3050" spc="-50"/>
              <a:t> </a:t>
            </a:r>
            <a:r>
              <a:rPr dirty="0" sz="3050" spc="15"/>
              <a:t>пищевых</a:t>
            </a:r>
            <a:r>
              <a:rPr dirty="0" sz="3050" spc="-25"/>
              <a:t> </a:t>
            </a:r>
            <a:r>
              <a:rPr dirty="0" sz="3050" spc="10"/>
              <a:t>веществ</a:t>
            </a:r>
            <a:r>
              <a:rPr dirty="0" sz="3050" spc="-10"/>
              <a:t> </a:t>
            </a:r>
            <a:r>
              <a:rPr dirty="0" sz="3050" spc="15"/>
              <a:t>в</a:t>
            </a:r>
            <a:r>
              <a:rPr dirty="0" sz="3050" spc="-5"/>
              <a:t> </a:t>
            </a:r>
            <a:r>
              <a:rPr dirty="0" sz="3050" spc="15"/>
              <a:t>рационе</a:t>
            </a:r>
            <a:endParaRPr sz="30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793" y="1326057"/>
            <a:ext cx="8541118" cy="75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55621" y="2185728"/>
            <a:ext cx="7302500" cy="17252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ct val="83900"/>
              </a:lnSpc>
              <a:spcBef>
                <a:spcPts val="459"/>
              </a:spcBef>
              <a:buFont typeface="Arial"/>
              <a:buChar char="•"/>
              <a:tabLst>
                <a:tab pos="515620" algn="l"/>
              </a:tabLst>
            </a:pP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Жиры; </a:t>
            </a:r>
            <a:r>
              <a:rPr dirty="0" sz="1750" spc="10" b="1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750" spc="-5" b="1">
                <a:solidFill>
                  <a:srgbClr val="403052"/>
                </a:solidFill>
                <a:latin typeface="Times New Roman"/>
                <a:cs typeface="Times New Roman"/>
              </a:rPr>
              <a:t>том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числе 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жиры с насыщенными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жирными кислотами </a:t>
            </a:r>
            <a:r>
              <a:rPr dirty="0" sz="1750" spc="10" b="1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750" spc="1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трансизомерами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жирных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кислот: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продукты,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произведенные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с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использованием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мясного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молочного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сырья,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кондитерские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изделия,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некоторые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виды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масложировой</a:t>
            </a:r>
            <a:r>
              <a:rPr dirty="0" sz="17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продукции</a:t>
            </a:r>
            <a:r>
              <a:rPr dirty="0" sz="17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соусы.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Усредненные</a:t>
            </a:r>
            <a:r>
              <a:rPr dirty="0" sz="1500" spc="6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диапазоны</a:t>
            </a:r>
            <a:r>
              <a:rPr dirty="0" sz="1500" spc="7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содержания</a:t>
            </a:r>
            <a:r>
              <a:rPr dirty="0" sz="1500" spc="5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жира</a:t>
            </a:r>
            <a:r>
              <a:rPr dirty="0" sz="1500" spc="2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u="heavy" sz="1500" spc="1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основных</a:t>
            </a:r>
            <a:r>
              <a:rPr dirty="0" u="heavy" sz="1500" spc="8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мясопродуктах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60258" y="4228045"/>
          <a:ext cx="7355205" cy="239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6955"/>
                <a:gridCol w="1303020"/>
                <a:gridCol w="1183004"/>
              </a:tblGrid>
              <a:tr h="3277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 spc="5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latin typeface="Arial"/>
                          <a:cs typeface="Arial"/>
                        </a:rPr>
                        <a:t>продукта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0419">
                        <a:lnSpc>
                          <a:spcPts val="1370"/>
                        </a:lnSpc>
                        <a:spcBef>
                          <a:spcPts val="1110"/>
                        </a:spcBef>
                      </a:pPr>
                      <a:r>
                        <a:rPr dirty="0" sz="1200" spc="-15">
                          <a:latin typeface="Arial"/>
                          <a:cs typeface="Arial"/>
                        </a:rPr>
                        <a:t>Ж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ир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г/10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29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370"/>
                        </a:lnSpc>
                        <a:spcBef>
                          <a:spcPts val="6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0"/>
                        </a:lnSpc>
                        <a:spcBef>
                          <a:spcPts val="66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max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90156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Сосиски,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сардельки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90156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аре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1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95046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5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55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80098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99069">
                <a:tc>
                  <a:txBody>
                    <a:bodyPr/>
                    <a:lstStyle/>
                    <a:p>
                      <a:pPr marL="7620">
                        <a:lnSpc>
                          <a:spcPts val="1365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сы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с/к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9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365"/>
                        </a:lnSpc>
                        <a:spcBef>
                          <a:spcPts val="89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22762">
                <a:tc>
                  <a:txBody>
                    <a:bodyPr/>
                    <a:lstStyle/>
                    <a:p>
                      <a:pPr marL="7620">
                        <a:lnSpc>
                          <a:spcPts val="131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Мясные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деликатесы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">
                          <a:latin typeface="Arial"/>
                          <a:cs typeface="Arial"/>
                        </a:rPr>
                        <a:t>с/к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85"/>
                        </a:lnSpc>
                      </a:pPr>
                      <a:r>
                        <a:rPr dirty="0" sz="1200" spc="15">
                          <a:latin typeface="Arial"/>
                          <a:cs typeface="Arial"/>
                        </a:rPr>
                        <a:t>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097" y="330318"/>
            <a:ext cx="9010650" cy="1339850"/>
            <a:chOff x="522097" y="330318"/>
            <a:chExt cx="9010650" cy="133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74" y="856665"/>
              <a:ext cx="7387755" cy="75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778" y="330318"/>
              <a:ext cx="7940827" cy="8698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97" y="799710"/>
              <a:ext cx="9010370" cy="8698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157" y="420199"/>
            <a:ext cx="8519160" cy="9664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3100" spc="-10"/>
              <a:t>Основные</a:t>
            </a:r>
            <a:r>
              <a:rPr dirty="0" sz="3100" spc="-50"/>
              <a:t> </a:t>
            </a:r>
            <a:r>
              <a:rPr dirty="0" sz="3100" spc="-15"/>
              <a:t>пищевые</a:t>
            </a:r>
            <a:r>
              <a:rPr dirty="0" sz="3100" spc="-45"/>
              <a:t> </a:t>
            </a:r>
            <a:r>
              <a:rPr dirty="0" sz="3100" spc="-15"/>
              <a:t>источники</a:t>
            </a:r>
            <a:r>
              <a:rPr dirty="0" sz="3100" spc="-20"/>
              <a:t> </a:t>
            </a:r>
            <a:r>
              <a:rPr dirty="0" sz="3100" spc="-10"/>
              <a:t>поступления</a:t>
            </a:r>
            <a:endParaRPr sz="31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3050" spc="10"/>
              <a:t>критически</a:t>
            </a:r>
            <a:r>
              <a:rPr dirty="0" sz="3050" spc="30"/>
              <a:t> </a:t>
            </a:r>
            <a:r>
              <a:rPr dirty="0" sz="3050" spc="15"/>
              <a:t>значимых</a:t>
            </a:r>
            <a:r>
              <a:rPr dirty="0" sz="3050" spc="-50"/>
              <a:t> </a:t>
            </a:r>
            <a:r>
              <a:rPr dirty="0" sz="3050" spc="15"/>
              <a:t>пищевых</a:t>
            </a:r>
            <a:r>
              <a:rPr dirty="0" sz="3050" spc="-25"/>
              <a:t> </a:t>
            </a:r>
            <a:r>
              <a:rPr dirty="0" sz="3050" spc="10"/>
              <a:t>веществ</a:t>
            </a:r>
            <a:r>
              <a:rPr dirty="0" sz="3050" spc="-10"/>
              <a:t> </a:t>
            </a:r>
            <a:r>
              <a:rPr dirty="0" sz="3050" spc="15"/>
              <a:t>в</a:t>
            </a:r>
            <a:r>
              <a:rPr dirty="0" sz="3050" spc="-5"/>
              <a:t> </a:t>
            </a:r>
            <a:r>
              <a:rPr dirty="0" sz="3050" spc="15"/>
              <a:t>рационе</a:t>
            </a:r>
            <a:endParaRPr sz="30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793" y="1326057"/>
            <a:ext cx="8541118" cy="75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55621" y="2185728"/>
            <a:ext cx="7302500" cy="17252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ct val="83900"/>
              </a:lnSpc>
              <a:spcBef>
                <a:spcPts val="459"/>
              </a:spcBef>
              <a:buFont typeface="Arial"/>
              <a:buChar char="•"/>
              <a:tabLst>
                <a:tab pos="515620" algn="l"/>
              </a:tabLst>
            </a:pP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Жиры; </a:t>
            </a:r>
            <a:r>
              <a:rPr dirty="0" sz="1750" spc="10" b="1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750" spc="-5" b="1">
                <a:solidFill>
                  <a:srgbClr val="403052"/>
                </a:solidFill>
                <a:latin typeface="Times New Roman"/>
                <a:cs typeface="Times New Roman"/>
              </a:rPr>
              <a:t>том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числе 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жиры с насыщенными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жирными кислотами </a:t>
            </a:r>
            <a:r>
              <a:rPr dirty="0" sz="1750" spc="10" b="1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750" spc="1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трансизомерами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жирных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403052"/>
                </a:solidFill>
                <a:latin typeface="Times New Roman"/>
                <a:cs typeface="Times New Roman"/>
              </a:rPr>
              <a:t>кислот:</a:t>
            </a:r>
            <a:r>
              <a:rPr dirty="0" sz="175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продукты,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произведенные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с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использованием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мясного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молочного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403052"/>
                </a:solidFill>
                <a:latin typeface="Times New Roman"/>
                <a:cs typeface="Times New Roman"/>
              </a:rPr>
              <a:t>сырья,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кондитерские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изделия,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403052"/>
                </a:solidFill>
                <a:latin typeface="Times New Roman"/>
                <a:cs typeface="Times New Roman"/>
              </a:rPr>
              <a:t>некоторые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виды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403052"/>
                </a:solidFill>
                <a:latin typeface="Times New Roman"/>
                <a:cs typeface="Times New Roman"/>
              </a:rPr>
              <a:t>масложировой</a:t>
            </a:r>
            <a:r>
              <a:rPr dirty="0" sz="17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403052"/>
                </a:solidFill>
                <a:latin typeface="Times New Roman"/>
                <a:cs typeface="Times New Roman"/>
              </a:rPr>
              <a:t>продукции</a:t>
            </a:r>
            <a:r>
              <a:rPr dirty="0" sz="17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750" spc="-15">
                <a:solidFill>
                  <a:srgbClr val="403052"/>
                </a:solidFill>
                <a:latin typeface="Times New Roman"/>
                <a:cs typeface="Times New Roman"/>
              </a:rPr>
              <a:t> соусы.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Усредненные</a:t>
            </a:r>
            <a:r>
              <a:rPr dirty="0" sz="1500" spc="6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диапазоны</a:t>
            </a:r>
            <a:r>
              <a:rPr dirty="0" sz="1500" spc="7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содержания</a:t>
            </a:r>
            <a:r>
              <a:rPr dirty="0" sz="1500" spc="5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жира</a:t>
            </a:r>
            <a:r>
              <a:rPr dirty="0" sz="1500" spc="2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u="heavy" sz="1500" spc="1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основных</a:t>
            </a:r>
            <a:r>
              <a:rPr dirty="0" u="heavy" sz="1500" spc="90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молочных</a:t>
            </a:r>
            <a:r>
              <a:rPr dirty="0" u="heavy" sz="1500" spc="30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продуктах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81048" y="4159313"/>
          <a:ext cx="7229475" cy="240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6155"/>
                <a:gridCol w="1261745"/>
                <a:gridCol w="1149350"/>
              </a:tblGrid>
              <a:tr h="2997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продукта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3590">
                        <a:lnSpc>
                          <a:spcPts val="1370"/>
                        </a:lnSpc>
                        <a:spcBef>
                          <a:spcPts val="890"/>
                        </a:spcBef>
                      </a:pPr>
                      <a:r>
                        <a:rPr dirty="0" sz="1200" spc="-15">
                          <a:latin typeface="Arial"/>
                          <a:cs typeface="Arial"/>
                        </a:rPr>
                        <a:t>Ж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ир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г/10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7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370"/>
                        </a:lnSpc>
                        <a:spcBef>
                          <a:spcPts val="7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370"/>
                        </a:lnSpc>
                        <a:spcBef>
                          <a:spcPts val="71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max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6985">
                        <a:lnSpc>
                          <a:spcPts val="1365"/>
                        </a:lnSpc>
                        <a:spcBef>
                          <a:spcPts val="67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Йогурты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питьевые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кефирная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линейка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67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365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81774">
                <a:tc>
                  <a:txBody>
                    <a:bodyPr/>
                    <a:lstStyle/>
                    <a:p>
                      <a:pPr marL="6985">
                        <a:lnSpc>
                          <a:spcPts val="1365"/>
                        </a:lnSpc>
                        <a:spcBef>
                          <a:spcPts val="7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Й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ог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ты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ж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75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0,5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365"/>
                        </a:lnSpc>
                        <a:spcBef>
                          <a:spcPts val="7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85546">
                <a:tc>
                  <a:txBody>
                    <a:bodyPr/>
                    <a:lstStyle/>
                    <a:p>
                      <a:pPr marL="6985">
                        <a:lnSpc>
                          <a:spcPts val="1365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оро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ж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йог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ые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ду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78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365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77164">
                <a:tc>
                  <a:txBody>
                    <a:bodyPr/>
                    <a:lstStyle/>
                    <a:p>
                      <a:pPr marL="6985">
                        <a:lnSpc>
                          <a:spcPts val="1365"/>
                        </a:lnSpc>
                        <a:spcBef>
                          <a:spcPts val="7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Молочные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десерты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71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0,05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365"/>
                        </a:lnSpc>
                        <a:spcBef>
                          <a:spcPts val="71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8,96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65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Творог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0,1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136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30977">
                <a:tc>
                  <a:txBody>
                    <a:bodyPr/>
                    <a:lstStyle/>
                    <a:p>
                      <a:pPr marL="6985">
                        <a:lnSpc>
                          <a:spcPts val="118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Гл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зи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нн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ы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ы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19,9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85"/>
                        </a:lnSpc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24,7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097" y="330318"/>
            <a:ext cx="9010650" cy="1339850"/>
            <a:chOff x="522097" y="330318"/>
            <a:chExt cx="9010650" cy="133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74" y="856665"/>
              <a:ext cx="7387755" cy="75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778" y="330318"/>
              <a:ext cx="7940827" cy="8698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97" y="799710"/>
              <a:ext cx="9010370" cy="8698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157" y="420199"/>
            <a:ext cx="8519160" cy="9664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3100" spc="-10"/>
              <a:t>Основные</a:t>
            </a:r>
            <a:r>
              <a:rPr dirty="0" sz="3100" spc="-50"/>
              <a:t> </a:t>
            </a:r>
            <a:r>
              <a:rPr dirty="0" sz="3100" spc="-15"/>
              <a:t>пищевые</a:t>
            </a:r>
            <a:r>
              <a:rPr dirty="0" sz="3100" spc="-45"/>
              <a:t> </a:t>
            </a:r>
            <a:r>
              <a:rPr dirty="0" sz="3100" spc="-15"/>
              <a:t>источники</a:t>
            </a:r>
            <a:r>
              <a:rPr dirty="0" sz="3100" spc="-20"/>
              <a:t> </a:t>
            </a:r>
            <a:r>
              <a:rPr dirty="0" sz="3100" spc="-10"/>
              <a:t>поступления</a:t>
            </a:r>
            <a:endParaRPr sz="31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3050" spc="10"/>
              <a:t>критически</a:t>
            </a:r>
            <a:r>
              <a:rPr dirty="0" sz="3050" spc="30"/>
              <a:t> </a:t>
            </a:r>
            <a:r>
              <a:rPr dirty="0" sz="3050" spc="15"/>
              <a:t>значимых</a:t>
            </a:r>
            <a:r>
              <a:rPr dirty="0" sz="3050" spc="-50"/>
              <a:t> </a:t>
            </a:r>
            <a:r>
              <a:rPr dirty="0" sz="3050" spc="15"/>
              <a:t>пищевых</a:t>
            </a:r>
            <a:r>
              <a:rPr dirty="0" sz="3050" spc="-25"/>
              <a:t> </a:t>
            </a:r>
            <a:r>
              <a:rPr dirty="0" sz="3050" spc="10"/>
              <a:t>веществ</a:t>
            </a:r>
            <a:r>
              <a:rPr dirty="0" sz="3050" spc="-10"/>
              <a:t> </a:t>
            </a:r>
            <a:r>
              <a:rPr dirty="0" sz="3050" spc="15"/>
              <a:t>в</a:t>
            </a:r>
            <a:r>
              <a:rPr dirty="0" sz="3050" spc="-5"/>
              <a:t> </a:t>
            </a:r>
            <a:r>
              <a:rPr dirty="0" sz="3050" spc="15"/>
              <a:t>рационе</a:t>
            </a:r>
            <a:endParaRPr sz="30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793" y="1326057"/>
            <a:ext cx="8541118" cy="75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55621" y="2222609"/>
            <a:ext cx="7302500" cy="1688464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>
              <a:lnSpc>
                <a:spcPct val="97800"/>
              </a:lnSpc>
              <a:spcBef>
                <a:spcPts val="170"/>
              </a:spcBef>
              <a:buFont typeface="Arial"/>
              <a:buChar char="•"/>
              <a:tabLst>
                <a:tab pos="515620" algn="l"/>
              </a:tabLst>
            </a:pPr>
            <a:r>
              <a:rPr dirty="0" sz="1500" spc="15" b="1">
                <a:solidFill>
                  <a:srgbClr val="403052"/>
                </a:solidFill>
                <a:latin typeface="Arial"/>
                <a:cs typeface="Arial"/>
              </a:rPr>
              <a:t>Жиры; </a:t>
            </a:r>
            <a:r>
              <a:rPr dirty="0" sz="1500" spc="20" b="1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1500" spc="-10" b="1">
                <a:solidFill>
                  <a:srgbClr val="403052"/>
                </a:solidFill>
                <a:latin typeface="Arial"/>
                <a:cs typeface="Arial"/>
              </a:rPr>
              <a:t>том</a:t>
            </a:r>
            <a:r>
              <a:rPr dirty="0" sz="1500" spc="-5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403052"/>
                </a:solidFill>
                <a:latin typeface="Arial"/>
                <a:cs typeface="Arial"/>
              </a:rPr>
              <a:t>числе </a:t>
            </a:r>
            <a:r>
              <a:rPr dirty="0" sz="1500" spc="25" b="1">
                <a:solidFill>
                  <a:srgbClr val="403052"/>
                </a:solidFill>
                <a:latin typeface="Arial"/>
                <a:cs typeface="Arial"/>
              </a:rPr>
              <a:t>жиры </a:t>
            </a:r>
            <a:r>
              <a:rPr dirty="0" sz="1500" spc="15" b="1">
                <a:solidFill>
                  <a:srgbClr val="403052"/>
                </a:solidFill>
                <a:latin typeface="Arial"/>
                <a:cs typeface="Arial"/>
              </a:rPr>
              <a:t>с </a:t>
            </a:r>
            <a:r>
              <a:rPr dirty="0" sz="1500" spc="25" b="1">
                <a:solidFill>
                  <a:srgbClr val="403052"/>
                </a:solidFill>
                <a:latin typeface="Arial"/>
                <a:cs typeface="Arial"/>
              </a:rPr>
              <a:t>насыщенными жирными </a:t>
            </a:r>
            <a:r>
              <a:rPr dirty="0" sz="1500" spc="10" b="1">
                <a:solidFill>
                  <a:srgbClr val="403052"/>
                </a:solidFill>
                <a:latin typeface="Arial"/>
                <a:cs typeface="Arial"/>
              </a:rPr>
              <a:t>кислотами </a:t>
            </a:r>
            <a:r>
              <a:rPr dirty="0" sz="1500" spc="20" b="1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500" spc="25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403052"/>
                </a:solidFill>
                <a:latin typeface="Arial"/>
                <a:cs typeface="Arial"/>
              </a:rPr>
              <a:t>трансизомерами</a:t>
            </a:r>
            <a:r>
              <a:rPr dirty="0" sz="1500" spc="15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403052"/>
                </a:solidFill>
                <a:latin typeface="Arial"/>
                <a:cs typeface="Arial"/>
              </a:rPr>
              <a:t>жирных</a:t>
            </a:r>
            <a:r>
              <a:rPr dirty="0" sz="1500" spc="30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403052"/>
                </a:solidFill>
                <a:latin typeface="Arial"/>
                <a:cs typeface="Arial"/>
              </a:rPr>
              <a:t>кислот:</a:t>
            </a:r>
            <a:r>
              <a:rPr dirty="0" sz="1500" spc="10" b="1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продукты,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произведенные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с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использованием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мясного и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молочного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сырья, кондитерские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изделия,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некоторые </a:t>
            </a:r>
            <a:r>
              <a:rPr dirty="0" sz="1500" spc="-40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виды</a:t>
            </a:r>
            <a:r>
              <a:rPr dirty="0" sz="1500" spc="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масложировой</a:t>
            </a:r>
            <a:r>
              <a:rPr dirty="0" sz="1500" spc="7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продукции</a:t>
            </a:r>
            <a:r>
              <a:rPr dirty="0" sz="1500" spc="1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соусы.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</a:pP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Усредненные</a:t>
            </a:r>
            <a:r>
              <a:rPr dirty="0" sz="1500" spc="5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диапазоны</a:t>
            </a:r>
            <a:r>
              <a:rPr dirty="0" sz="1500" spc="6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 i="1">
                <a:solidFill>
                  <a:srgbClr val="403052"/>
                </a:solidFill>
                <a:latin typeface="Times New Roman"/>
                <a:cs typeface="Times New Roman"/>
              </a:rPr>
              <a:t>содержания</a:t>
            </a:r>
            <a:r>
              <a:rPr dirty="0" sz="1500" spc="45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403052"/>
                </a:solidFill>
                <a:latin typeface="Times New Roman"/>
                <a:cs typeface="Times New Roman"/>
              </a:rPr>
              <a:t>жира</a:t>
            </a:r>
            <a:r>
              <a:rPr dirty="0" sz="1500" spc="20" i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 i="1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u="heavy" sz="1500" spc="1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основных</a:t>
            </a:r>
            <a:r>
              <a:rPr dirty="0" u="heavy" sz="1500" spc="85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10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кондитерских</a:t>
            </a:r>
            <a:r>
              <a:rPr dirty="0" u="heavy" sz="1500" spc="50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10" i="1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изделиях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97887" y="4080103"/>
          <a:ext cx="6812915" cy="2232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5970"/>
                <a:gridCol w="1102995"/>
                <a:gridCol w="1102995"/>
              </a:tblGrid>
              <a:tr h="4329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продукта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79450">
                        <a:lnSpc>
                          <a:spcPts val="137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Жир,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г/100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95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365"/>
                        </a:lnSpc>
                        <a:spcBef>
                          <a:spcPts val="11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2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max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52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Печенье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9,4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23,6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Пирожные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878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16,2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38,6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Конфеты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глазированные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шоколадом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8780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14,6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39,5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92095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Шоколад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30,3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35,5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1" name="object 11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3"/>
            <a:ext cx="10044049" cy="71789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4865" y="330248"/>
            <a:ext cx="9262110" cy="1299210"/>
            <a:chOff x="424865" y="330248"/>
            <a:chExt cx="9262110" cy="12992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96" y="330248"/>
              <a:ext cx="9070721" cy="6283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05" y="1041069"/>
              <a:ext cx="8862847" cy="58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865" y="665528"/>
              <a:ext cx="9261830" cy="6283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746" y="1000808"/>
              <a:ext cx="9124365" cy="6283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0870" y="397065"/>
            <a:ext cx="8840470" cy="10306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4445">
              <a:lnSpc>
                <a:spcPct val="100000"/>
              </a:lnSpc>
              <a:spcBef>
                <a:spcPts val="90"/>
              </a:spcBef>
            </a:pPr>
            <a:r>
              <a:rPr dirty="0" sz="2200" spc="-20"/>
              <a:t>Рекомендуемые</a:t>
            </a:r>
            <a:r>
              <a:rPr dirty="0" sz="2200" spc="75"/>
              <a:t> </a:t>
            </a:r>
            <a:r>
              <a:rPr dirty="0" sz="2200" spc="-5"/>
              <a:t>уровни</a:t>
            </a:r>
            <a:r>
              <a:rPr dirty="0" sz="2200"/>
              <a:t> </a:t>
            </a:r>
            <a:r>
              <a:rPr dirty="0" sz="2200" spc="-15"/>
              <a:t>суммарного</a:t>
            </a:r>
            <a:r>
              <a:rPr dirty="0" sz="2200" spc="5"/>
              <a:t> </a:t>
            </a:r>
            <a:r>
              <a:rPr dirty="0" sz="2200" spc="-15"/>
              <a:t>суточного</a:t>
            </a:r>
            <a:r>
              <a:rPr dirty="0" sz="2200" spc="10"/>
              <a:t> </a:t>
            </a:r>
            <a:r>
              <a:rPr dirty="0" sz="2200" spc="-10"/>
              <a:t>поступления</a:t>
            </a:r>
            <a:r>
              <a:rPr dirty="0" sz="2200" spc="80"/>
              <a:t> </a:t>
            </a:r>
            <a:r>
              <a:rPr dirty="0" sz="2200" spc="-5"/>
              <a:t>с</a:t>
            </a:r>
            <a:r>
              <a:rPr dirty="0" sz="2200"/>
              <a:t> </a:t>
            </a:r>
            <a:r>
              <a:rPr dirty="0" sz="2200" spc="-5"/>
              <a:t>рационом </a:t>
            </a:r>
            <a:r>
              <a:rPr dirty="0" u="none" sz="2200"/>
              <a:t> </a:t>
            </a:r>
            <a:r>
              <a:rPr dirty="0" sz="2200" spc="-5"/>
              <a:t>критически</a:t>
            </a:r>
            <a:r>
              <a:rPr dirty="0" sz="2200" spc="-15"/>
              <a:t> </a:t>
            </a:r>
            <a:r>
              <a:rPr dirty="0" sz="2200" spc="-10"/>
              <a:t>значимых</a:t>
            </a:r>
            <a:r>
              <a:rPr dirty="0" sz="2200" spc="65"/>
              <a:t> </a:t>
            </a:r>
            <a:r>
              <a:rPr dirty="0" sz="2200" spc="-15"/>
              <a:t>пищевых</a:t>
            </a:r>
            <a:r>
              <a:rPr dirty="0" sz="2200" spc="60"/>
              <a:t> </a:t>
            </a:r>
            <a:r>
              <a:rPr dirty="0" sz="2200" spc="-15"/>
              <a:t>веществ</a:t>
            </a:r>
            <a:r>
              <a:rPr dirty="0" sz="2200" spc="95"/>
              <a:t> </a:t>
            </a:r>
            <a:r>
              <a:rPr dirty="0" sz="2200" spc="-10"/>
              <a:t>(поваренной</a:t>
            </a:r>
            <a:r>
              <a:rPr dirty="0" sz="2200" spc="70"/>
              <a:t> </a:t>
            </a:r>
            <a:r>
              <a:rPr dirty="0" sz="2200" spc="-20"/>
              <a:t>соли,</a:t>
            </a:r>
            <a:r>
              <a:rPr dirty="0" sz="2200" spc="40"/>
              <a:t> </a:t>
            </a:r>
            <a:r>
              <a:rPr dirty="0" sz="2200" spc="-5"/>
              <a:t>сахара, </a:t>
            </a:r>
            <a:r>
              <a:rPr dirty="0" sz="2200" spc="-10"/>
              <a:t>жиров </a:t>
            </a:r>
            <a:r>
              <a:rPr dirty="0" u="none" sz="2200" spc="-480"/>
              <a:t> </a:t>
            </a:r>
            <a:r>
              <a:rPr dirty="0" sz="2200" spc="-5"/>
              <a:t>с</a:t>
            </a:r>
            <a:r>
              <a:rPr dirty="0" sz="2200" spc="-10"/>
              <a:t> </a:t>
            </a:r>
            <a:r>
              <a:rPr dirty="0" sz="2200" spc="-15"/>
              <a:t>насыщенными</a:t>
            </a:r>
            <a:r>
              <a:rPr dirty="0" sz="2200" spc="125"/>
              <a:t> </a:t>
            </a:r>
            <a:r>
              <a:rPr dirty="0" sz="2200" spc="-10"/>
              <a:t>жирными</a:t>
            </a:r>
            <a:r>
              <a:rPr dirty="0" sz="2200" spc="20"/>
              <a:t> </a:t>
            </a:r>
            <a:r>
              <a:rPr dirty="0" sz="2200" spc="-10"/>
              <a:t>кислотами</a:t>
            </a:r>
            <a:r>
              <a:rPr dirty="0" sz="2200" spc="20"/>
              <a:t> </a:t>
            </a:r>
            <a:r>
              <a:rPr dirty="0" sz="2200" spc="-5"/>
              <a:t>и</a:t>
            </a:r>
            <a:r>
              <a:rPr dirty="0" sz="2200" spc="-20"/>
              <a:t> </a:t>
            </a:r>
            <a:r>
              <a:rPr dirty="0" sz="2200" spc="-5"/>
              <a:t>трансизомерами</a:t>
            </a:r>
            <a:r>
              <a:rPr dirty="0" sz="2200" spc="45"/>
              <a:t> </a:t>
            </a:r>
            <a:r>
              <a:rPr dirty="0" sz="2200" spc="-10"/>
              <a:t>жирных</a:t>
            </a:r>
            <a:r>
              <a:rPr dirty="0" sz="2200" spc="25"/>
              <a:t> </a:t>
            </a:r>
            <a:r>
              <a:rPr dirty="0" sz="2200" spc="-10"/>
              <a:t>кислот)</a:t>
            </a:r>
            <a:endParaRPr sz="22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386" y="1376349"/>
            <a:ext cx="8789085" cy="58394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30585" y="1884298"/>
          <a:ext cx="8655050" cy="419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2410"/>
                <a:gridCol w="5861685"/>
              </a:tblGrid>
              <a:tr h="824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Пищевые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вещества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Рекомендуемый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уровень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суточного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поступления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543572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Поваренная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соль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г/сутки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ts val="1370"/>
                        </a:lnSpc>
                        <a:spcBef>
                          <a:spcPts val="434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(или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пересчете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натрий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мг/сутки)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654634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Добавленный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сахар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г/сутки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(или&lt;10%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калорийности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рациона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расчета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ts val="1365"/>
                        </a:lnSpc>
                        <a:spcBef>
                          <a:spcPts val="109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ккал/сутки)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655053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Жир,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т.ч.: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40889" marR="1141095" indent="-892175">
                        <a:lnSpc>
                          <a:spcPct val="1760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сут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орий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сти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ц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ио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 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расчета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ккал/сутки)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654634">
                <a:tc>
                  <a:txBody>
                    <a:bodyPr/>
                    <a:lstStyle/>
                    <a:p>
                      <a:pPr marL="7620">
                        <a:lnSpc>
                          <a:spcPts val="142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насыщенными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жирными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кислотами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46325" marR="898525" indent="-1442720">
                        <a:lnSpc>
                          <a:spcPct val="17620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сут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орий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сти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ц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ио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сч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та 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ккал/сутки)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843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48590" marR="120014" indent="-23495">
                        <a:lnSpc>
                          <a:spcPts val="143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омера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м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ж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ир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ых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сл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(за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исключением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молочного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жира)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&lt;2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г/сутки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(или&lt;1%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калорийности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рациона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расчета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ккал/сутки)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2" name="object 12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948" y="855980"/>
            <a:ext cx="6712584" cy="203962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355600">
              <a:lnSpc>
                <a:spcPct val="100000"/>
              </a:lnSpc>
              <a:spcBef>
                <a:spcPts val="105"/>
              </a:spcBef>
            </a:pPr>
            <a:r>
              <a:rPr dirty="0" sz="4400" spc="-25" i="1">
                <a:latin typeface="Calibri"/>
                <a:cs typeface="Calibri"/>
              </a:rPr>
              <a:t>Гигиенические </a:t>
            </a:r>
            <a:r>
              <a:rPr dirty="0" sz="4400" i="1">
                <a:latin typeface="Calibri"/>
                <a:cs typeface="Calibri"/>
              </a:rPr>
              <a:t>принципы </a:t>
            </a:r>
            <a:r>
              <a:rPr dirty="0" u="none" sz="4400" spc="5" i="1">
                <a:latin typeface="Calibri"/>
                <a:cs typeface="Calibri"/>
              </a:rPr>
              <a:t> </a:t>
            </a:r>
            <a:r>
              <a:rPr dirty="0" sz="4400" i="1">
                <a:latin typeface="Calibri"/>
                <a:cs typeface="Calibri"/>
              </a:rPr>
              <a:t>приготовления,</a:t>
            </a:r>
            <a:r>
              <a:rPr dirty="0" sz="4400" spc="-110" i="1">
                <a:latin typeface="Calibri"/>
                <a:cs typeface="Calibri"/>
              </a:rPr>
              <a:t> </a:t>
            </a:r>
            <a:r>
              <a:rPr dirty="0" sz="4400" i="1">
                <a:latin typeface="Calibri"/>
                <a:cs typeface="Calibri"/>
              </a:rPr>
              <a:t>хранения</a:t>
            </a:r>
            <a:r>
              <a:rPr dirty="0" sz="4400" spc="-10" i="1">
                <a:latin typeface="Calibri"/>
                <a:cs typeface="Calibri"/>
              </a:rPr>
              <a:t> </a:t>
            </a:r>
            <a:r>
              <a:rPr dirty="0" sz="4400" i="1">
                <a:latin typeface="Calibri"/>
                <a:cs typeface="Calibri"/>
              </a:rPr>
              <a:t>и</a:t>
            </a:r>
            <a:endParaRPr sz="4400">
              <a:latin typeface="Calibri"/>
              <a:cs typeface="Calibri"/>
            </a:endParaRPr>
          </a:p>
          <a:p>
            <a:pPr marL="1002030">
              <a:lnSpc>
                <a:spcPct val="100000"/>
              </a:lnSpc>
              <a:spcBef>
                <a:spcPts val="10"/>
              </a:spcBef>
            </a:pPr>
            <a:r>
              <a:rPr dirty="0" sz="4400" spc="-5" i="1">
                <a:latin typeface="Calibri"/>
                <a:cs typeface="Calibri"/>
              </a:rPr>
              <a:t>потребления</a:t>
            </a:r>
            <a:r>
              <a:rPr dirty="0" sz="4400" spc="-90" i="1">
                <a:latin typeface="Calibri"/>
                <a:cs typeface="Calibri"/>
              </a:rPr>
              <a:t> </a:t>
            </a:r>
            <a:r>
              <a:rPr dirty="0" sz="4400" spc="5" i="1">
                <a:latin typeface="Calibri"/>
                <a:cs typeface="Calibri"/>
              </a:rPr>
              <a:t>пищи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768" y="3237153"/>
            <a:ext cx="3723144" cy="20031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5" name="object 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44049" cy="7184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923" y="544868"/>
            <a:ext cx="8606790" cy="6978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Как</a:t>
            </a:r>
            <a:r>
              <a:rPr dirty="0" sz="4400" spc="-45"/>
              <a:t> </a:t>
            </a:r>
            <a:r>
              <a:rPr dirty="0" sz="4400"/>
              <a:t>правильно</a:t>
            </a:r>
            <a:r>
              <a:rPr dirty="0" sz="4400" spc="-40"/>
              <a:t> </a:t>
            </a:r>
            <a:r>
              <a:rPr dirty="0" sz="4400"/>
              <a:t>выбирать</a:t>
            </a:r>
            <a:r>
              <a:rPr dirty="0" sz="4400" spc="-95"/>
              <a:t> </a:t>
            </a:r>
            <a:r>
              <a:rPr dirty="0" sz="4400" spc="-15"/>
              <a:t>продукты?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262212" y="2048263"/>
            <a:ext cx="7195820" cy="3910329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just" marL="324485" marR="6985" indent="-312420">
              <a:lnSpc>
                <a:spcPct val="75300"/>
              </a:lnSpc>
              <a:spcBef>
                <a:spcPts val="710"/>
              </a:spcBef>
              <a:buFont typeface="Wingdings"/>
              <a:buChar char=""/>
              <a:tabLst>
                <a:tab pos="325120" algn="l"/>
              </a:tabLst>
            </a:pP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выбирать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только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свежие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продукты,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без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гнили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950" spc="-4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плесени,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а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фрукты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овощи должны быть с неповрежденной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кожурой.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Если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же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тронуты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плесенью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-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их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нужно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выбрасывать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целиком,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а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отрезать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зацветший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кусочек,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употребляя</a:t>
            </a:r>
            <a:r>
              <a:rPr dirty="0" sz="19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остальную</a:t>
            </a:r>
            <a:r>
              <a:rPr dirty="0" sz="195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часть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для</a:t>
            </a:r>
            <a:r>
              <a:rPr dirty="0" sz="195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приготовления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пищи.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403052"/>
              </a:buClr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algn="just" marL="324485" marR="8255" indent="-312420">
              <a:lnSpc>
                <a:spcPct val="75300"/>
              </a:lnSpc>
              <a:spcBef>
                <a:spcPts val="5"/>
              </a:spcBef>
              <a:buFont typeface="Wingdings"/>
              <a:buChar char=""/>
              <a:tabLst>
                <a:tab pos="325120" algn="l"/>
              </a:tabLst>
            </a:pP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С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особым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подозрением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при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покупке</a:t>
            </a:r>
            <a:r>
              <a:rPr dirty="0" sz="1950" spc="4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продуктов</a:t>
            </a:r>
            <a:r>
              <a:rPr dirty="0" sz="1950" spc="4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надо 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относиться к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мясу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рыбе,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которые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в теплое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время </a:t>
            </a: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года</a:t>
            </a:r>
            <a:r>
              <a:rPr dirty="0" sz="1950" spc="4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лежат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не в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холодильнике,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либо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на грязных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прилавках.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Также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следует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избегать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покупки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молочных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продуктов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из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рук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продавцов,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стоящих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солнцепеке</a:t>
            </a:r>
            <a:r>
              <a:rPr dirty="0" sz="1950" spc="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около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рынка.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3052"/>
              </a:buClr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algn="just" marL="324485" marR="5080" indent="-312420">
              <a:lnSpc>
                <a:spcPct val="75200"/>
              </a:lnSpc>
              <a:buFont typeface="Wingdings"/>
              <a:buChar char=""/>
              <a:tabLst>
                <a:tab pos="325120" algn="l"/>
              </a:tabLst>
            </a:pP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Лучше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выбирать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продукты,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прошедшие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дополнительную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20">
                <a:solidFill>
                  <a:srgbClr val="403052"/>
                </a:solidFill>
                <a:latin typeface="Times New Roman"/>
                <a:cs typeface="Times New Roman"/>
              </a:rPr>
              <a:t>обработку,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например,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пастеризованное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молоко.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Но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даже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этом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случае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обращать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внимание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на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дату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его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изготовления,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чтобы</a:t>
            </a:r>
            <a:r>
              <a:rPr dirty="0" sz="1950" spc="-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не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приобрести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просроченный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товар.</a:t>
            </a:r>
            <a:endParaRPr sz="19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6" name="object 6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923" y="544868"/>
            <a:ext cx="8606790" cy="6978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Как</a:t>
            </a:r>
            <a:r>
              <a:rPr dirty="0" sz="4400" spc="-45"/>
              <a:t> </a:t>
            </a:r>
            <a:r>
              <a:rPr dirty="0" sz="4400"/>
              <a:t>правильно</a:t>
            </a:r>
            <a:r>
              <a:rPr dirty="0" sz="4400" spc="-40"/>
              <a:t> </a:t>
            </a:r>
            <a:r>
              <a:rPr dirty="0" sz="4400"/>
              <a:t>выбирать</a:t>
            </a:r>
            <a:r>
              <a:rPr dirty="0" sz="4400" spc="-95"/>
              <a:t> </a:t>
            </a:r>
            <a:r>
              <a:rPr dirty="0" sz="4400" spc="-15"/>
              <a:t>продукты?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62212" y="1713318"/>
            <a:ext cx="7197090" cy="1669414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just" marL="12700" marR="5080">
              <a:lnSpc>
                <a:spcPct val="75300"/>
              </a:lnSpc>
              <a:spcBef>
                <a:spcPts val="705"/>
              </a:spcBef>
              <a:buFont typeface="Arial"/>
              <a:buChar char="•"/>
              <a:tabLst>
                <a:tab pos="515620" algn="l"/>
              </a:tabLst>
            </a:pP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При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выборе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продуктов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обращать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внимание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на </a:t>
            </a:r>
            <a:r>
              <a:rPr dirty="0" sz="1950" spc="-4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Times New Roman"/>
                <a:cs typeface="Times New Roman"/>
              </a:rPr>
              <a:t>этикеточную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надпись,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-20">
                <a:solidFill>
                  <a:srgbClr val="403052"/>
                </a:solidFill>
                <a:latin typeface="Times New Roman"/>
                <a:cs typeface="Times New Roman"/>
              </a:rPr>
              <a:t>где</a:t>
            </a:r>
            <a:r>
              <a:rPr dirty="0" sz="19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указан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состав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продукта.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Помимо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традиционного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сырья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ней указаны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вещества, </a:t>
            </a:r>
            <a:r>
              <a:rPr dirty="0" sz="1950" spc="-10">
                <a:solidFill>
                  <a:srgbClr val="403052"/>
                </a:solidFill>
                <a:latin typeface="Times New Roman"/>
                <a:cs typeface="Times New Roman"/>
              </a:rPr>
              <a:t>которые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добавляют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в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пищевые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для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повышения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их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безопасности, </a:t>
            </a:r>
            <a:r>
              <a:rPr dirty="0" sz="1950" spc="15">
                <a:solidFill>
                  <a:srgbClr val="403052"/>
                </a:solidFill>
                <a:latin typeface="Times New Roman"/>
                <a:cs typeface="Times New Roman"/>
              </a:rPr>
              <a:t> длительности</a:t>
            </a:r>
            <a:r>
              <a:rPr dirty="0" sz="19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хранения,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сохранения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или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улучшения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вкуса,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консистенции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или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внешнего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вида.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Их,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03052"/>
                </a:solidFill>
                <a:latin typeface="Times New Roman"/>
                <a:cs typeface="Times New Roman"/>
              </a:rPr>
              <a:t>называют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5" b="1">
                <a:solidFill>
                  <a:srgbClr val="403052"/>
                </a:solidFill>
                <a:latin typeface="Times New Roman"/>
                <a:cs typeface="Times New Roman"/>
              </a:rPr>
              <a:t>пищевыми </a:t>
            </a:r>
            <a:r>
              <a:rPr dirty="0" sz="1950" spc="2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Times New Roman"/>
                <a:cs typeface="Times New Roman"/>
              </a:rPr>
              <a:t>добавками.</a:t>
            </a:r>
            <a:r>
              <a:rPr dirty="0" sz="1950" spc="4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Пищевые</a:t>
            </a:r>
            <a:r>
              <a:rPr dirty="0" sz="19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добавки</a:t>
            </a:r>
            <a:r>
              <a:rPr dirty="0" sz="19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Times New Roman"/>
                <a:cs typeface="Times New Roman"/>
              </a:rPr>
              <a:t>могут</a:t>
            </a:r>
            <a:r>
              <a:rPr dirty="0" sz="195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Times New Roman"/>
                <a:cs typeface="Times New Roman"/>
              </a:rPr>
              <a:t>быть: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7906" y="3442093"/>
            <a:ext cx="718185" cy="803275"/>
          </a:xfrm>
          <a:custGeom>
            <a:avLst/>
            <a:gdLst/>
            <a:ahLst/>
            <a:cxnLst/>
            <a:rect l="l" t="t" r="r" b="b"/>
            <a:pathLst>
              <a:path w="718185" h="803275">
                <a:moveTo>
                  <a:pt x="24587" y="712749"/>
                </a:moveTo>
                <a:lnTo>
                  <a:pt x="0" y="803135"/>
                </a:lnTo>
                <a:lnTo>
                  <a:pt x="87033" y="768489"/>
                </a:lnTo>
                <a:lnTo>
                  <a:pt x="72634" y="755637"/>
                </a:lnTo>
                <a:lnTo>
                  <a:pt x="51689" y="755637"/>
                </a:lnTo>
                <a:lnTo>
                  <a:pt x="41351" y="746417"/>
                </a:lnTo>
                <a:lnTo>
                  <a:pt x="50643" y="736008"/>
                </a:lnTo>
                <a:lnTo>
                  <a:pt x="24587" y="712749"/>
                </a:lnTo>
                <a:close/>
              </a:path>
              <a:path w="718185" h="803275">
                <a:moveTo>
                  <a:pt x="50643" y="736008"/>
                </a:moveTo>
                <a:lnTo>
                  <a:pt x="41351" y="746417"/>
                </a:lnTo>
                <a:lnTo>
                  <a:pt x="51689" y="755637"/>
                </a:lnTo>
                <a:lnTo>
                  <a:pt x="60977" y="745232"/>
                </a:lnTo>
                <a:lnTo>
                  <a:pt x="50643" y="736008"/>
                </a:lnTo>
                <a:close/>
              </a:path>
              <a:path w="718185" h="803275">
                <a:moveTo>
                  <a:pt x="60977" y="745232"/>
                </a:moveTo>
                <a:lnTo>
                  <a:pt x="51689" y="755637"/>
                </a:lnTo>
                <a:lnTo>
                  <a:pt x="72634" y="755637"/>
                </a:lnTo>
                <a:lnTo>
                  <a:pt x="60977" y="745232"/>
                </a:lnTo>
                <a:close/>
              </a:path>
              <a:path w="718185" h="803275">
                <a:moveTo>
                  <a:pt x="707720" y="0"/>
                </a:moveTo>
                <a:lnTo>
                  <a:pt x="50643" y="736008"/>
                </a:lnTo>
                <a:lnTo>
                  <a:pt x="60977" y="745232"/>
                </a:lnTo>
                <a:lnTo>
                  <a:pt x="718058" y="9220"/>
                </a:lnTo>
                <a:lnTo>
                  <a:pt x="7077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355" y="4450804"/>
            <a:ext cx="2364592" cy="139720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387875" y="3445725"/>
            <a:ext cx="1905000" cy="2021205"/>
            <a:chOff x="4387875" y="3445725"/>
            <a:chExt cx="1905000" cy="20212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7875" y="4323460"/>
              <a:ext cx="1904390" cy="11433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10708" y="3445725"/>
              <a:ext cx="159385" cy="882015"/>
            </a:xfrm>
            <a:custGeom>
              <a:avLst/>
              <a:gdLst/>
              <a:ahLst/>
              <a:cxnLst/>
              <a:rect l="l" t="t" r="r" b="b"/>
              <a:pathLst>
                <a:path w="159385" h="882014">
                  <a:moveTo>
                    <a:pt x="110806" y="799707"/>
                  </a:moveTo>
                  <a:lnTo>
                    <a:pt x="76276" y="804532"/>
                  </a:lnTo>
                  <a:lnTo>
                    <a:pt x="129222" y="881786"/>
                  </a:lnTo>
                  <a:lnTo>
                    <a:pt x="152268" y="813612"/>
                  </a:lnTo>
                  <a:lnTo>
                    <a:pt x="112737" y="813612"/>
                  </a:lnTo>
                  <a:lnTo>
                    <a:pt x="110806" y="799707"/>
                  </a:lnTo>
                  <a:close/>
                </a:path>
                <a:path w="159385" h="882014">
                  <a:moveTo>
                    <a:pt x="124642" y="797774"/>
                  </a:moveTo>
                  <a:lnTo>
                    <a:pt x="110806" y="799707"/>
                  </a:lnTo>
                  <a:lnTo>
                    <a:pt x="112737" y="813612"/>
                  </a:lnTo>
                  <a:lnTo>
                    <a:pt x="126568" y="811657"/>
                  </a:lnTo>
                  <a:lnTo>
                    <a:pt x="124642" y="797774"/>
                  </a:lnTo>
                  <a:close/>
                </a:path>
                <a:path w="159385" h="882014">
                  <a:moveTo>
                    <a:pt x="159258" y="792937"/>
                  </a:moveTo>
                  <a:lnTo>
                    <a:pt x="124642" y="797774"/>
                  </a:lnTo>
                  <a:lnTo>
                    <a:pt x="126568" y="811657"/>
                  </a:lnTo>
                  <a:lnTo>
                    <a:pt x="112737" y="813612"/>
                  </a:lnTo>
                  <a:lnTo>
                    <a:pt x="152268" y="813612"/>
                  </a:lnTo>
                  <a:lnTo>
                    <a:pt x="159258" y="792937"/>
                  </a:lnTo>
                  <a:close/>
                </a:path>
                <a:path w="159385" h="882014">
                  <a:moveTo>
                    <a:pt x="13970" y="0"/>
                  </a:moveTo>
                  <a:lnTo>
                    <a:pt x="0" y="1955"/>
                  </a:lnTo>
                  <a:lnTo>
                    <a:pt x="110806" y="799707"/>
                  </a:lnTo>
                  <a:lnTo>
                    <a:pt x="124642" y="7977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560489" y="3370008"/>
            <a:ext cx="3138805" cy="2948940"/>
            <a:chOff x="6560489" y="3370008"/>
            <a:chExt cx="3138805" cy="29489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7030" y="4108881"/>
              <a:ext cx="2011679" cy="8884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94956" y="3370008"/>
              <a:ext cx="1508125" cy="741680"/>
            </a:xfrm>
            <a:custGeom>
              <a:avLst/>
              <a:gdLst/>
              <a:ahLst/>
              <a:cxnLst/>
              <a:rect l="l" t="t" r="r" b="b"/>
              <a:pathLst>
                <a:path w="1508125" h="741679">
                  <a:moveTo>
                    <a:pt x="1429636" y="709666"/>
                  </a:moveTo>
                  <a:lnTo>
                    <a:pt x="1414322" y="741108"/>
                  </a:lnTo>
                  <a:lnTo>
                    <a:pt x="1508061" y="740130"/>
                  </a:lnTo>
                  <a:lnTo>
                    <a:pt x="1489454" y="715822"/>
                  </a:lnTo>
                  <a:lnTo>
                    <a:pt x="1442262" y="715822"/>
                  </a:lnTo>
                  <a:lnTo>
                    <a:pt x="1429636" y="709666"/>
                  </a:lnTo>
                  <a:close/>
                </a:path>
                <a:path w="1508125" h="741679">
                  <a:moveTo>
                    <a:pt x="1435737" y="697138"/>
                  </a:moveTo>
                  <a:lnTo>
                    <a:pt x="1429636" y="709666"/>
                  </a:lnTo>
                  <a:lnTo>
                    <a:pt x="1442262" y="715822"/>
                  </a:lnTo>
                  <a:lnTo>
                    <a:pt x="1448269" y="703249"/>
                  </a:lnTo>
                  <a:lnTo>
                    <a:pt x="1435737" y="697138"/>
                  </a:lnTo>
                  <a:close/>
                </a:path>
                <a:path w="1508125" h="741679">
                  <a:moveTo>
                    <a:pt x="1451063" y="665670"/>
                  </a:moveTo>
                  <a:lnTo>
                    <a:pt x="1435737" y="697138"/>
                  </a:lnTo>
                  <a:lnTo>
                    <a:pt x="1448269" y="703249"/>
                  </a:lnTo>
                  <a:lnTo>
                    <a:pt x="1442262" y="715822"/>
                  </a:lnTo>
                  <a:lnTo>
                    <a:pt x="1489454" y="715822"/>
                  </a:lnTo>
                  <a:lnTo>
                    <a:pt x="1451063" y="665670"/>
                  </a:lnTo>
                  <a:close/>
                </a:path>
                <a:path w="1508125" h="741679">
                  <a:moveTo>
                    <a:pt x="6146" y="0"/>
                  </a:moveTo>
                  <a:lnTo>
                    <a:pt x="0" y="12573"/>
                  </a:lnTo>
                  <a:lnTo>
                    <a:pt x="1429636" y="709666"/>
                  </a:lnTo>
                  <a:lnTo>
                    <a:pt x="1435737" y="69713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0489" y="5332653"/>
              <a:ext cx="1937918" cy="9857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85635" y="3374338"/>
              <a:ext cx="609600" cy="1960245"/>
            </a:xfrm>
            <a:custGeom>
              <a:avLst/>
              <a:gdLst/>
              <a:ahLst/>
              <a:cxnLst/>
              <a:rect l="l" t="t" r="r" b="b"/>
              <a:pathLst>
                <a:path w="609600" h="1960245">
                  <a:moveTo>
                    <a:pt x="562616" y="1881659"/>
                  </a:moveTo>
                  <a:lnTo>
                    <a:pt x="529183" y="1891677"/>
                  </a:lnTo>
                  <a:lnTo>
                    <a:pt x="593305" y="1959991"/>
                  </a:lnTo>
                  <a:lnTo>
                    <a:pt x="604607" y="1895030"/>
                  </a:lnTo>
                  <a:lnTo>
                    <a:pt x="566623" y="1895030"/>
                  </a:lnTo>
                  <a:lnTo>
                    <a:pt x="562616" y="1881659"/>
                  </a:lnTo>
                  <a:close/>
                </a:path>
                <a:path w="609600" h="1960245">
                  <a:moveTo>
                    <a:pt x="576036" y="1877638"/>
                  </a:moveTo>
                  <a:lnTo>
                    <a:pt x="562616" y="1881659"/>
                  </a:lnTo>
                  <a:lnTo>
                    <a:pt x="566623" y="1895030"/>
                  </a:lnTo>
                  <a:lnTo>
                    <a:pt x="580034" y="1890979"/>
                  </a:lnTo>
                  <a:lnTo>
                    <a:pt x="576036" y="1877638"/>
                  </a:lnTo>
                  <a:close/>
                </a:path>
                <a:path w="609600" h="1960245">
                  <a:moveTo>
                    <a:pt x="609371" y="1867649"/>
                  </a:moveTo>
                  <a:lnTo>
                    <a:pt x="576036" y="1877638"/>
                  </a:lnTo>
                  <a:lnTo>
                    <a:pt x="580034" y="1890979"/>
                  </a:lnTo>
                  <a:lnTo>
                    <a:pt x="566623" y="1895030"/>
                  </a:lnTo>
                  <a:lnTo>
                    <a:pt x="604607" y="1895030"/>
                  </a:lnTo>
                  <a:lnTo>
                    <a:pt x="609371" y="1867649"/>
                  </a:lnTo>
                  <a:close/>
                </a:path>
                <a:path w="609600" h="1960245">
                  <a:moveTo>
                    <a:pt x="13411" y="0"/>
                  </a:moveTo>
                  <a:lnTo>
                    <a:pt x="0" y="3911"/>
                  </a:lnTo>
                  <a:lnTo>
                    <a:pt x="562616" y="1881659"/>
                  </a:lnTo>
                  <a:lnTo>
                    <a:pt x="576036" y="1877638"/>
                  </a:lnTo>
                  <a:lnTo>
                    <a:pt x="13411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5" name="object 1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140" y="597897"/>
            <a:ext cx="7715884" cy="6299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950" spc="15"/>
              <a:t>Европейский</a:t>
            </a:r>
            <a:r>
              <a:rPr dirty="0" sz="1950" spc="-5"/>
              <a:t> </a:t>
            </a:r>
            <a:r>
              <a:rPr dirty="0" sz="1950" spc="15"/>
              <a:t>союз</a:t>
            </a:r>
            <a:r>
              <a:rPr dirty="0" sz="1950" spc="-5"/>
              <a:t> </a:t>
            </a:r>
            <a:r>
              <a:rPr dirty="0" sz="1950" spc="10"/>
              <a:t>для</a:t>
            </a:r>
            <a:r>
              <a:rPr dirty="0" sz="1950" spc="15"/>
              <a:t> </a:t>
            </a:r>
            <a:r>
              <a:rPr dirty="0" sz="1950" spc="10"/>
              <a:t>единообразия</a:t>
            </a:r>
            <a:r>
              <a:rPr dirty="0" sz="1950" spc="-35"/>
              <a:t> </a:t>
            </a:r>
            <a:r>
              <a:rPr dirty="0" sz="1950" spc="10"/>
              <a:t>использования</a:t>
            </a:r>
            <a:r>
              <a:rPr dirty="0" sz="1950" spc="-30"/>
              <a:t> </a:t>
            </a:r>
            <a:r>
              <a:rPr dirty="0" sz="1950" spc="10"/>
              <a:t>пищевых</a:t>
            </a:r>
            <a:r>
              <a:rPr dirty="0" sz="1950" spc="30"/>
              <a:t> </a:t>
            </a:r>
            <a:r>
              <a:rPr dirty="0" sz="1950" spc="15"/>
              <a:t>добавок</a:t>
            </a:r>
            <a:endParaRPr sz="1950"/>
          </a:p>
          <a:p>
            <a:pPr algn="ctr" marL="7620">
              <a:lnSpc>
                <a:spcPct val="100000"/>
              </a:lnSpc>
              <a:spcBef>
                <a:spcPts val="40"/>
              </a:spcBef>
            </a:pPr>
            <a:r>
              <a:rPr dirty="0" sz="1950" spc="5"/>
              <a:t>разработал</a:t>
            </a:r>
            <a:r>
              <a:rPr dirty="0" sz="1950" spc="25"/>
              <a:t> </a:t>
            </a:r>
            <a:r>
              <a:rPr dirty="0" sz="1950" spc="10"/>
              <a:t>систему</a:t>
            </a:r>
            <a:r>
              <a:rPr dirty="0" sz="1950" spc="-15"/>
              <a:t> </a:t>
            </a:r>
            <a:r>
              <a:rPr dirty="0" sz="1950" spc="15"/>
              <a:t>их</a:t>
            </a:r>
            <a:r>
              <a:rPr dirty="0" sz="1950" spc="-5"/>
              <a:t> </a:t>
            </a:r>
            <a:r>
              <a:rPr dirty="0" sz="1950" spc="15"/>
              <a:t>цифровой</a:t>
            </a:r>
            <a:r>
              <a:rPr dirty="0" sz="1950" spc="-10"/>
              <a:t> </a:t>
            </a:r>
            <a:r>
              <a:rPr dirty="0" sz="1950" spc="10"/>
              <a:t>кодификации.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2332621" y="1723377"/>
            <a:ext cx="7120890" cy="397256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6034" marR="5080">
              <a:lnSpc>
                <a:spcPct val="72000"/>
              </a:lnSpc>
              <a:spcBef>
                <a:spcPts val="665"/>
              </a:spcBef>
              <a:buFont typeface="Arial"/>
              <a:buChar char="•"/>
              <a:tabLst>
                <a:tab pos="498475" algn="l"/>
                <a:tab pos="499109" algn="l"/>
                <a:tab pos="1776095" algn="l"/>
                <a:tab pos="2021205" algn="l"/>
                <a:tab pos="3107690" algn="l"/>
                <a:tab pos="3355975" algn="l"/>
                <a:tab pos="4496435" algn="l"/>
                <a:tab pos="5003165" algn="l"/>
                <a:tab pos="6713855" algn="l"/>
              </a:tabLst>
            </a:pP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1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0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0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—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Е18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2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р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у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 spc="-25">
                <a:solidFill>
                  <a:srgbClr val="622422"/>
                </a:solidFill>
                <a:latin typeface="Times New Roman"/>
                <a:cs typeface="Times New Roman"/>
              </a:rPr>
              <a:t>ю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dirty="0" sz="1650" spc="4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45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 spc="-50">
                <a:solidFill>
                  <a:srgbClr val="622422"/>
                </a:solidFill>
                <a:latin typeface="Times New Roman"/>
                <a:cs typeface="Times New Roman"/>
              </a:rPr>
              <a:t>ю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ц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ве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т 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продукта;</a:t>
            </a:r>
            <a:endParaRPr sz="1650">
              <a:latin typeface="Times New Roman"/>
              <a:cs typeface="Times New Roman"/>
            </a:endParaRPr>
          </a:p>
          <a:p>
            <a:pPr marL="498475" indent="-473075">
              <a:lnSpc>
                <a:spcPts val="1900"/>
              </a:lnSpc>
              <a:spcBef>
                <a:spcPts val="55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Е200-Е299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-консерванты</a:t>
            </a:r>
            <a:r>
              <a:rPr dirty="0" sz="1650" spc="-10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увеличивают</a:t>
            </a:r>
            <a:r>
              <a:rPr dirty="0" sz="1650" spc="-7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срок</a:t>
            </a:r>
            <a:r>
              <a:rPr dirty="0" sz="1650" spc="-2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хранения</a:t>
            </a:r>
            <a:r>
              <a:rPr dirty="0" sz="1650" spc="-8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продуктов,</a:t>
            </a:r>
            <a:endParaRPr sz="1650">
              <a:latin typeface="Times New Roman"/>
              <a:cs typeface="Times New Roman"/>
            </a:endParaRPr>
          </a:p>
          <a:p>
            <a:pPr marL="498475" indent="-473075">
              <a:lnSpc>
                <a:spcPts val="1900"/>
              </a:lnSpc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защищая</a:t>
            </a:r>
            <a:r>
              <a:rPr dirty="0" sz="1650" spc="-10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их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от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микробов</a:t>
            </a:r>
            <a:r>
              <a:rPr dirty="0" sz="1650" spc="-7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грибков;</a:t>
            </a:r>
            <a:endParaRPr sz="1650">
              <a:latin typeface="Times New Roman"/>
              <a:cs typeface="Times New Roman"/>
            </a:endParaRPr>
          </a:p>
          <a:p>
            <a:pPr marL="498475" indent="-47307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Е300-Е399</a:t>
            </a:r>
            <a:r>
              <a:rPr dirty="0" sz="1650" spc="-8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антиокислители</a:t>
            </a:r>
            <a:r>
              <a:rPr dirty="0" sz="1650" spc="-5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защищают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продукты</a:t>
            </a:r>
            <a:r>
              <a:rPr dirty="0" sz="1650" spc="-4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от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окисления;</a:t>
            </a:r>
            <a:endParaRPr sz="1650">
              <a:latin typeface="Times New Roman"/>
              <a:cs typeface="Times New Roman"/>
            </a:endParaRPr>
          </a:p>
          <a:p>
            <a:pPr lvl="1" marL="498475" indent="-375920">
              <a:lnSpc>
                <a:spcPts val="1875"/>
              </a:lnSpc>
              <a:spcBef>
                <a:spcPts val="155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Е400-Е499</a:t>
            </a:r>
            <a:r>
              <a:rPr dirty="0" sz="1650" spc="-7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-стабилизаторы</a:t>
            </a:r>
            <a:r>
              <a:rPr dirty="0" sz="1650" spc="-6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сохраняют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необходимую</a:t>
            </a:r>
            <a:endParaRPr sz="1650">
              <a:latin typeface="Times New Roman"/>
              <a:cs typeface="Times New Roman"/>
            </a:endParaRPr>
          </a:p>
          <a:p>
            <a:pPr marL="498475">
              <a:lnSpc>
                <a:spcPts val="1875"/>
              </a:lnSpc>
            </a:pP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консистенцию</a:t>
            </a:r>
            <a:r>
              <a:rPr dirty="0" sz="1650" spc="-9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продуктов,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загустители</a:t>
            </a:r>
            <a:r>
              <a:rPr dirty="0" sz="1650" spc="-6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повышают</a:t>
            </a:r>
            <a:r>
              <a:rPr dirty="0" sz="1650" spc="-5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вязкость;</a:t>
            </a:r>
            <a:endParaRPr sz="1650">
              <a:latin typeface="Times New Roman"/>
              <a:cs typeface="Times New Roman"/>
            </a:endParaRPr>
          </a:p>
          <a:p>
            <a:pPr lvl="1" marL="498475" indent="-375920">
              <a:lnSpc>
                <a:spcPts val="1875"/>
              </a:lnSpc>
              <a:spcBef>
                <a:spcPts val="16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Е500-Е599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эмульгаторы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создают</a:t>
            </a:r>
            <a:r>
              <a:rPr dirty="0" sz="1650" spc="-5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однородную 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смесь,</a:t>
            </a:r>
            <a:endParaRPr sz="1650">
              <a:latin typeface="Times New Roman"/>
              <a:cs typeface="Times New Roman"/>
            </a:endParaRPr>
          </a:p>
          <a:p>
            <a:pPr marL="498475">
              <a:lnSpc>
                <a:spcPts val="1875"/>
              </a:lnSpc>
            </a:pP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например,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масла</a:t>
            </a:r>
            <a:r>
              <a:rPr dirty="0" sz="1650" spc="-6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2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воды;</a:t>
            </a:r>
            <a:endParaRPr sz="1650">
              <a:latin typeface="Times New Roman"/>
              <a:cs typeface="Times New Roman"/>
            </a:endParaRPr>
          </a:p>
          <a:p>
            <a:pPr marL="498475" indent="-486409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Е600-Е699</a:t>
            </a:r>
            <a:r>
              <a:rPr dirty="0" sz="1650" spc="-9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2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усилители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вкуса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аромата;</a:t>
            </a:r>
            <a:endParaRPr sz="1650">
              <a:latin typeface="Times New Roman"/>
              <a:cs typeface="Times New Roman"/>
            </a:endParaRPr>
          </a:p>
          <a:p>
            <a:pPr marL="498475" indent="-486409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Е700-Е800</a:t>
            </a:r>
            <a:r>
              <a:rPr dirty="0" sz="1650" spc="-10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запасные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индексы;</a:t>
            </a:r>
            <a:endParaRPr sz="1650">
              <a:latin typeface="Times New Roman"/>
              <a:cs typeface="Times New Roman"/>
            </a:endParaRPr>
          </a:p>
          <a:p>
            <a:pPr lvl="1" marL="498475" indent="-375920">
              <a:lnSpc>
                <a:spcPts val="1875"/>
              </a:lnSpc>
              <a:spcBef>
                <a:spcPts val="185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Е900-Е999</a:t>
            </a:r>
            <a:r>
              <a:rPr dirty="0" sz="1650" spc="-8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пеногасители</a:t>
            </a:r>
            <a:r>
              <a:rPr dirty="0" sz="1650" spc="-8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dirty="0" sz="1650" spc="-2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предупреждают</a:t>
            </a:r>
            <a:r>
              <a:rPr dirty="0" sz="1650" spc="-114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или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снижают</a:t>
            </a:r>
            <a:endParaRPr sz="1650">
              <a:latin typeface="Times New Roman"/>
              <a:cs typeface="Times New Roman"/>
            </a:endParaRPr>
          </a:p>
          <a:p>
            <a:pPr marL="498475">
              <a:lnSpc>
                <a:spcPts val="1875"/>
              </a:lnSpc>
            </a:pP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образование</a:t>
            </a:r>
            <a:r>
              <a:rPr dirty="0" sz="1650" spc="-7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пены,</a:t>
            </a:r>
            <a:r>
              <a:rPr dirty="0" sz="1650" spc="-6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придают</a:t>
            </a:r>
            <a:r>
              <a:rPr dirty="0" sz="1650" spc="-9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продуктам</a:t>
            </a:r>
            <a:r>
              <a:rPr dirty="0" sz="1650" spc="-6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приятный</a:t>
            </a:r>
            <a:r>
              <a:rPr dirty="0" sz="1650" spc="-6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внешний</a:t>
            </a:r>
            <a:r>
              <a:rPr dirty="0" sz="1650" spc="-9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вид.</a:t>
            </a:r>
            <a:endParaRPr sz="1650">
              <a:latin typeface="Times New Roman"/>
              <a:cs typeface="Times New Roman"/>
            </a:endParaRPr>
          </a:p>
          <a:p>
            <a:pPr lvl="1" marL="498475" marR="1028065" indent="-375920">
              <a:lnSpc>
                <a:spcPct val="89400"/>
              </a:lnSpc>
              <a:spcBef>
                <a:spcPts val="37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 sz="1650" spc="-10">
                <a:solidFill>
                  <a:srgbClr val="622422"/>
                </a:solidFill>
                <a:latin typeface="Times New Roman"/>
                <a:cs typeface="Times New Roman"/>
              </a:rPr>
              <a:t>Глазирователи,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подсластители, 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разрыхли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гели,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регуляторы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кислотности</a:t>
            </a:r>
            <a:r>
              <a:rPr dirty="0" sz="1650" spc="-9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входят</a:t>
            </a:r>
            <a:r>
              <a:rPr dirty="0" sz="1650" spc="-7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во</a:t>
            </a:r>
            <a:r>
              <a:rPr dirty="0" sz="1650" spc="-3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622422"/>
                </a:solidFill>
                <a:latin typeface="Times New Roman"/>
                <a:cs typeface="Times New Roman"/>
              </a:rPr>
              <a:t>все</a:t>
            </a:r>
            <a:r>
              <a:rPr dirty="0" sz="1650" spc="-5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указанные</a:t>
            </a:r>
            <a:r>
              <a:rPr dirty="0" sz="1650" spc="-7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группы,</a:t>
            </a:r>
            <a:r>
              <a:rPr dirty="0" sz="1650" spc="-4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dirty="0" sz="165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622422"/>
                </a:solidFill>
                <a:latin typeface="Times New Roman"/>
                <a:cs typeface="Times New Roman"/>
              </a:rPr>
              <a:t>также</a:t>
            </a:r>
            <a:r>
              <a:rPr dirty="0" sz="1650" spc="-105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dirty="0" sz="1650" spc="-15">
                <a:solidFill>
                  <a:srgbClr val="622422"/>
                </a:solidFill>
                <a:latin typeface="Times New Roman"/>
                <a:cs typeface="Times New Roman"/>
              </a:rPr>
              <a:t> новую </a:t>
            </a:r>
            <a:r>
              <a:rPr dirty="0" sz="1650" spc="-40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622422"/>
                </a:solidFill>
                <a:latin typeface="Times New Roman"/>
                <a:cs typeface="Times New Roman"/>
              </a:rPr>
              <a:t>группу</a:t>
            </a:r>
            <a:r>
              <a:rPr dirty="0" sz="1650" spc="-4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622422"/>
                </a:solidFill>
                <a:latin typeface="Times New Roman"/>
                <a:cs typeface="Times New Roman"/>
              </a:rPr>
              <a:t>ЕЮОО.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5" name="object 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696" y="330318"/>
            <a:ext cx="7531785" cy="745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8619" y="413494"/>
            <a:ext cx="7026275" cy="4286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none" sz="2650" spc="-20">
                <a:latin typeface="Times New Roman"/>
                <a:cs typeface="Times New Roman"/>
              </a:rPr>
              <a:t>Как</a:t>
            </a:r>
            <a:r>
              <a:rPr dirty="0" u="none" sz="2650" spc="-25">
                <a:latin typeface="Times New Roman"/>
                <a:cs typeface="Times New Roman"/>
              </a:rPr>
              <a:t> поддерживать</a:t>
            </a:r>
            <a:r>
              <a:rPr dirty="0" u="none" sz="2650" spc="5">
                <a:latin typeface="Times New Roman"/>
                <a:cs typeface="Times New Roman"/>
              </a:rPr>
              <a:t> </a:t>
            </a:r>
            <a:r>
              <a:rPr dirty="0" u="none" sz="2650" spc="-20">
                <a:latin typeface="Times New Roman"/>
                <a:cs typeface="Times New Roman"/>
              </a:rPr>
              <a:t>личную</a:t>
            </a:r>
            <a:r>
              <a:rPr dirty="0" u="none" sz="2650" spc="75">
                <a:latin typeface="Times New Roman"/>
                <a:cs typeface="Times New Roman"/>
              </a:rPr>
              <a:t> </a:t>
            </a:r>
            <a:r>
              <a:rPr dirty="0" u="none" sz="2650" spc="-5">
                <a:latin typeface="Times New Roman"/>
                <a:cs typeface="Times New Roman"/>
              </a:rPr>
              <a:t>гигиену</a:t>
            </a:r>
            <a:r>
              <a:rPr dirty="0" u="none" sz="2650" spc="-40">
                <a:latin typeface="Times New Roman"/>
                <a:cs typeface="Times New Roman"/>
              </a:rPr>
              <a:t> </a:t>
            </a:r>
            <a:r>
              <a:rPr dirty="0" u="none" sz="2650" spc="-5">
                <a:latin typeface="Times New Roman"/>
                <a:cs typeface="Times New Roman"/>
              </a:rPr>
              <a:t>и</a:t>
            </a:r>
            <a:r>
              <a:rPr dirty="0" u="none" sz="2650" spc="5">
                <a:latin typeface="Times New Roman"/>
                <a:cs typeface="Times New Roman"/>
              </a:rPr>
              <a:t> </a:t>
            </a:r>
            <a:r>
              <a:rPr dirty="0" u="none" sz="2650">
                <a:latin typeface="Times New Roman"/>
                <a:cs typeface="Times New Roman"/>
              </a:rPr>
              <a:t>санитарное</a:t>
            </a:r>
            <a:endParaRPr sz="26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013" y="554955"/>
            <a:ext cx="2971977" cy="745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35035" y="638131"/>
            <a:ext cx="7526020" cy="5519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645160">
              <a:lnSpc>
                <a:spcPct val="100000"/>
              </a:lnSpc>
              <a:spcBef>
                <a:spcPts val="90"/>
              </a:spcBef>
            </a:pPr>
            <a:r>
              <a:rPr dirty="0" sz="2650" spc="-5">
                <a:solidFill>
                  <a:srgbClr val="403052"/>
                </a:solidFill>
                <a:latin typeface="Times New Roman"/>
                <a:cs typeface="Times New Roman"/>
              </a:rPr>
              <a:t>состояние</a:t>
            </a:r>
            <a:r>
              <a:rPr dirty="0" sz="2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650" spc="-15">
                <a:solidFill>
                  <a:srgbClr val="403052"/>
                </a:solidFill>
                <a:latin typeface="Times New Roman"/>
                <a:cs typeface="Times New Roman"/>
              </a:rPr>
              <a:t>кухни?</a:t>
            </a:r>
            <a:endParaRPr sz="2650">
              <a:latin typeface="Times New Roman"/>
              <a:cs typeface="Times New Roman"/>
            </a:endParaRPr>
          </a:p>
          <a:p>
            <a:pPr marL="391795" marR="35560" indent="-379730">
              <a:lnSpc>
                <a:spcPct val="90900"/>
              </a:lnSpc>
              <a:spcBef>
                <a:spcPts val="2385"/>
              </a:spcBef>
              <a:buFont typeface="Wingdings"/>
              <a:buChar char=""/>
              <a:tabLst>
                <a:tab pos="391160" algn="l"/>
                <a:tab pos="392430" algn="l"/>
              </a:tabLst>
            </a:pP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Мыть</a:t>
            </a:r>
            <a:r>
              <a:rPr dirty="0" sz="1850" spc="-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руки</a:t>
            </a:r>
            <a:r>
              <a:rPr dirty="0" sz="1850" spc="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перед</a:t>
            </a:r>
            <a:r>
              <a:rPr dirty="0" sz="1850" spc="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контактом</a:t>
            </a:r>
            <a:r>
              <a:rPr dirty="0" sz="1850" spc="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пищевыми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продуктами,</a:t>
            </a:r>
            <a:r>
              <a:rPr dirty="0" sz="1850" spc="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процессе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их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приготовления</a:t>
            </a:r>
            <a:r>
              <a:rPr dirty="0" sz="1850" spc="49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перед</a:t>
            </a:r>
            <a:r>
              <a:rPr dirty="0" sz="1850" spc="49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едой.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Стоит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помыть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руки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не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только</a:t>
            </a:r>
            <a:r>
              <a:rPr dirty="0" sz="1850" spc="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после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посещения</a:t>
            </a:r>
            <a:r>
              <a:rPr dirty="0" sz="1850" spc="5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туалета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или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игр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животными,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но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после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контакта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бытовыми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химикатами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даже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курения.</a:t>
            </a:r>
            <a:r>
              <a:rPr dirty="0" sz="1850" spc="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Руки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необходимо</a:t>
            </a:r>
            <a:r>
              <a:rPr dirty="0" sz="1850" spc="8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мыть</a:t>
            </a:r>
            <a:r>
              <a:rPr dirty="0" sz="1850" spc="-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с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мылом,</a:t>
            </a:r>
            <a:r>
              <a:rPr dirty="0" sz="1850" spc="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намыливать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их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не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менее</a:t>
            </a:r>
            <a:r>
              <a:rPr dirty="0" sz="1850" spc="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20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секунд, </a:t>
            </a:r>
            <a:r>
              <a:rPr dirty="0" sz="1850" spc="-5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при</a:t>
            </a:r>
            <a:r>
              <a:rPr dirty="0" sz="1850" spc="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этом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температура</a:t>
            </a:r>
            <a:r>
              <a:rPr dirty="0" sz="1850" spc="7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403052"/>
                </a:solidFill>
                <a:latin typeface="Arial"/>
                <a:cs typeface="Arial"/>
              </a:rPr>
              <a:t>воды</a:t>
            </a:r>
            <a:r>
              <a:rPr dirty="0" sz="1850" spc="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не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имеет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значения.</a:t>
            </a:r>
            <a:endParaRPr sz="1850">
              <a:latin typeface="Arial"/>
              <a:cs typeface="Arial"/>
            </a:endParaRPr>
          </a:p>
          <a:p>
            <a:pPr marL="391795" indent="-379730">
              <a:lnSpc>
                <a:spcPct val="100000"/>
              </a:lnSpc>
              <a:spcBef>
                <a:spcPts val="260"/>
              </a:spcBef>
              <a:buFont typeface="Wingdings"/>
              <a:buChar char=""/>
              <a:tabLst>
                <a:tab pos="391160" algn="l"/>
                <a:tab pos="392430" algn="l"/>
              </a:tabLst>
            </a:pP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Важно</a:t>
            </a:r>
            <a:r>
              <a:rPr dirty="0" sz="1850" spc="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поддерживать</a:t>
            </a:r>
            <a:r>
              <a:rPr dirty="0" sz="1850" spc="9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на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кухне</a:t>
            </a:r>
            <a:r>
              <a:rPr dirty="0" sz="1850" spc="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чистоту</a:t>
            </a:r>
            <a:r>
              <a:rPr dirty="0" sz="1850" spc="-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порядок.</a:t>
            </a:r>
            <a:endParaRPr sz="1850">
              <a:latin typeface="Arial"/>
              <a:cs typeface="Arial"/>
            </a:endParaRPr>
          </a:p>
          <a:p>
            <a:pPr algn="just" marL="391795" marR="5080" indent="-379730">
              <a:lnSpc>
                <a:spcPct val="91100"/>
              </a:lnSpc>
              <a:spcBef>
                <a:spcPts val="434"/>
              </a:spcBef>
              <a:buFont typeface="Wingdings"/>
              <a:buChar char=""/>
              <a:tabLst>
                <a:tab pos="392430" algn="l"/>
              </a:tabLst>
            </a:pP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Разделочные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доски нужно не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только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ополаскивать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водой,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пусть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даже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горячей,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но и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дезинфицировать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е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применением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моющих </a:t>
            </a:r>
            <a:r>
              <a:rPr dirty="0" sz="1850" spc="-5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средств.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Особое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внимание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стоит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обратить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на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разделочные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доски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ножи, использующиеся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для сырого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мяса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рыбы. Для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разделывания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этих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продуктов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лучше не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покупать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деревянные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доски,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так 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как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они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плохо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моются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еще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хуже </a:t>
            </a:r>
            <a:r>
              <a:rPr dirty="0" sz="1850" spc="-20">
                <a:solidFill>
                  <a:srgbClr val="403052"/>
                </a:solidFill>
                <a:latin typeface="Arial"/>
                <a:cs typeface="Arial"/>
              </a:rPr>
              <a:t>сохнут,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создавая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благоприятную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влажную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среду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для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патогенных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микроорганизмов.</a:t>
            </a:r>
            <a:endParaRPr sz="1850">
              <a:latin typeface="Arial"/>
              <a:cs typeface="Arial"/>
            </a:endParaRPr>
          </a:p>
          <a:p>
            <a:pPr algn="just" marL="391795" indent="-379730">
              <a:lnSpc>
                <a:spcPts val="2125"/>
              </a:lnSpc>
              <a:spcBef>
                <a:spcPts val="235"/>
              </a:spcBef>
              <a:buFont typeface="Wingdings"/>
              <a:buChar char=""/>
              <a:tabLst>
                <a:tab pos="392430" algn="l"/>
              </a:tabLst>
            </a:pP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Кухонные</a:t>
            </a:r>
            <a:r>
              <a:rPr dirty="0" sz="1850" spc="7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полотенца,</a:t>
            </a:r>
            <a:r>
              <a:rPr dirty="0" sz="1850" spc="1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тряпки</a:t>
            </a:r>
            <a:r>
              <a:rPr dirty="0" sz="1850" spc="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прихватки</a:t>
            </a:r>
            <a:r>
              <a:rPr dirty="0" sz="1850" spc="7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403052"/>
                </a:solidFill>
                <a:latin typeface="Arial"/>
                <a:cs typeface="Arial"/>
              </a:rPr>
              <a:t>следует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регулярно</a:t>
            </a:r>
            <a:endParaRPr sz="1850">
              <a:latin typeface="Arial"/>
              <a:cs typeface="Arial"/>
            </a:endParaRPr>
          </a:p>
          <a:p>
            <a:pPr algn="just" marL="391795">
              <a:lnSpc>
                <a:spcPts val="2020"/>
              </a:lnSpc>
            </a:pP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менять,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стирать</a:t>
            </a:r>
            <a:r>
              <a:rPr dirty="0" sz="1850" spc="-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выбрасывать</a:t>
            </a:r>
            <a:r>
              <a:rPr dirty="0" sz="185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по</a:t>
            </a:r>
            <a:r>
              <a:rPr dirty="0" sz="18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мере</a:t>
            </a:r>
            <a:r>
              <a:rPr dirty="0" sz="18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403052"/>
                </a:solidFill>
                <a:latin typeface="Arial"/>
                <a:cs typeface="Arial"/>
              </a:rPr>
              <a:t>прихода</a:t>
            </a:r>
            <a:r>
              <a:rPr dirty="0" sz="1850" spc="1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негодность.</a:t>
            </a:r>
            <a:endParaRPr sz="1850">
              <a:latin typeface="Arial"/>
              <a:cs typeface="Arial"/>
            </a:endParaRPr>
          </a:p>
          <a:p>
            <a:pPr algn="just" marL="391795">
              <a:lnSpc>
                <a:spcPts val="2115"/>
              </a:lnSpc>
            </a:pP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На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них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скапливается</a:t>
            </a:r>
            <a:r>
              <a:rPr dirty="0" sz="1850" spc="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не</a:t>
            </a:r>
            <a:r>
              <a:rPr dirty="0" sz="185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403052"/>
                </a:solidFill>
                <a:latin typeface="Arial"/>
                <a:cs typeface="Arial"/>
              </a:rPr>
              <a:t>только</a:t>
            </a:r>
            <a:r>
              <a:rPr dirty="0" sz="18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грязь,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но</a:t>
            </a:r>
            <a:r>
              <a:rPr dirty="0" sz="18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и</a:t>
            </a:r>
            <a:r>
              <a:rPr dirty="0" sz="18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403052"/>
                </a:solidFill>
                <a:latin typeface="Arial"/>
                <a:cs typeface="Arial"/>
              </a:rPr>
              <a:t>микробы.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835629"/>
            <a:ext cx="10044430" cy="1348740"/>
            <a:chOff x="0" y="5835629"/>
            <a:chExt cx="10044430" cy="13487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8631" y="5835629"/>
              <a:ext cx="2650109" cy="13483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2913" y="7162164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7737" y="176089"/>
            <a:ext cx="7075805" cy="8698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1748" y="279717"/>
            <a:ext cx="6583045" cy="4965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15" i="1">
                <a:latin typeface="Times New Roman"/>
                <a:cs typeface="Times New Roman"/>
              </a:rPr>
              <a:t>ОЦЕНКА</a:t>
            </a:r>
            <a:r>
              <a:rPr dirty="0" sz="3050" spc="10" i="1">
                <a:latin typeface="Times New Roman"/>
                <a:cs typeface="Times New Roman"/>
              </a:rPr>
              <a:t> </a:t>
            </a:r>
            <a:r>
              <a:rPr dirty="0" sz="3050" spc="5" i="1">
                <a:latin typeface="Times New Roman"/>
                <a:cs typeface="Times New Roman"/>
              </a:rPr>
              <a:t>ФИЗИЧЕСКОГО</a:t>
            </a:r>
            <a:r>
              <a:rPr dirty="0" sz="3050" spc="-65" i="1">
                <a:latin typeface="Times New Roman"/>
                <a:cs typeface="Times New Roman"/>
              </a:rPr>
              <a:t> </a:t>
            </a:r>
            <a:r>
              <a:rPr dirty="0" sz="3050" spc="-30" i="1">
                <a:latin typeface="Times New Roman"/>
                <a:cs typeface="Times New Roman"/>
              </a:rPr>
              <a:t>РАЗВИТИЯ</a:t>
            </a:r>
            <a:endParaRPr sz="30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433" y="705849"/>
            <a:ext cx="6606413" cy="716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06763" y="1787080"/>
            <a:ext cx="6460490" cy="4381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Физическое</a:t>
            </a:r>
            <a:r>
              <a:rPr dirty="0" sz="22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развитие</a:t>
            </a:r>
            <a:r>
              <a:rPr dirty="0" sz="22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—</a:t>
            </a:r>
            <a:r>
              <a:rPr dirty="0" sz="22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динамический</a:t>
            </a:r>
            <a:r>
              <a:rPr dirty="0" sz="2200" spc="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3052"/>
                </a:solidFill>
                <a:latin typeface="Times New Roman"/>
                <a:cs typeface="Times New Roman"/>
              </a:rPr>
              <a:t>процесс </a:t>
            </a:r>
            <a:r>
              <a:rPr dirty="0" sz="2200" spc="10">
                <a:solidFill>
                  <a:srgbClr val="403052"/>
                </a:solidFill>
                <a:latin typeface="Times New Roman"/>
                <a:cs typeface="Times New Roman"/>
              </a:rPr>
              <a:t>роста </a:t>
            </a:r>
            <a:r>
              <a:rPr dirty="0" sz="2200" spc="-5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(увеличение</a:t>
            </a:r>
            <a:r>
              <a:rPr dirty="0" sz="2200" spc="1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403052"/>
                </a:solidFill>
                <a:latin typeface="Times New Roman"/>
                <a:cs typeface="Times New Roman"/>
              </a:rPr>
              <a:t>роста</a:t>
            </a:r>
            <a:r>
              <a:rPr dirty="0" sz="22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(длины)</a:t>
            </a:r>
            <a:r>
              <a:rPr dirty="0" sz="2200" spc="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22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массы</a:t>
            </a:r>
            <a:r>
              <a:rPr dirty="0" sz="22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тела,</a:t>
            </a:r>
            <a:r>
              <a:rPr dirty="0" sz="220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развитие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 органов</a:t>
            </a:r>
            <a:r>
              <a:rPr dirty="0" sz="22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систем</a:t>
            </a:r>
            <a:r>
              <a:rPr dirty="0" sz="22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организма</a:t>
            </a:r>
            <a:r>
              <a:rPr dirty="0" sz="22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 их</a:t>
            </a:r>
            <a:r>
              <a:rPr dirty="0" sz="22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функциональных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показателей)</a:t>
            </a:r>
            <a:r>
              <a:rPr dirty="0" sz="2200" spc="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Times New Roman"/>
                <a:cs typeface="Times New Roman"/>
              </a:rPr>
              <a:t>биологического</a:t>
            </a:r>
            <a:r>
              <a:rPr dirty="0" sz="22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созревания</a:t>
            </a:r>
            <a:r>
              <a:rPr dirty="0" sz="22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ребёнка</a:t>
            </a:r>
            <a:r>
              <a:rPr dirty="0" sz="220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22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определённом</a:t>
            </a:r>
            <a:r>
              <a:rPr dirty="0" sz="2200" spc="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периоде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 детства</a:t>
            </a:r>
            <a:r>
              <a:rPr dirty="0" sz="2200" spc="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или</a:t>
            </a:r>
            <a:r>
              <a:rPr dirty="0" sz="2200" spc="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обратной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Times New Roman"/>
                <a:cs typeface="Times New Roman"/>
              </a:rPr>
              <a:t>инволюции</a:t>
            </a:r>
            <a:r>
              <a:rPr dirty="0" sz="2200" spc="1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органов и</a:t>
            </a:r>
            <a:r>
              <a:rPr dirty="0" sz="22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систем,</a:t>
            </a:r>
            <a:r>
              <a:rPr dirty="0" sz="22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тканей</a:t>
            </a:r>
            <a:r>
              <a:rPr dirty="0" sz="2200" spc="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организма</a:t>
            </a:r>
            <a:r>
              <a:rPr dirty="0" sz="22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12700" marR="404495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ослабление</a:t>
            </a:r>
            <a:r>
              <a:rPr dirty="0" sz="2200" spc="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всех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403052"/>
                </a:solidFill>
                <a:latin typeface="Times New Roman"/>
                <a:cs typeface="Times New Roman"/>
              </a:rPr>
              <a:t>функций</a:t>
            </a:r>
            <a:r>
              <a:rPr dirty="0" sz="2200" spc="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22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403052"/>
                </a:solidFill>
                <a:latin typeface="Times New Roman"/>
                <a:cs typeface="Times New Roman"/>
              </a:rPr>
              <a:t>пожилом</a:t>
            </a:r>
            <a:r>
              <a:rPr dirty="0" sz="2200" spc="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возрасте.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403052"/>
                </a:solidFill>
                <a:latin typeface="Times New Roman"/>
                <a:cs typeface="Times New Roman"/>
              </a:rPr>
              <a:t>Физическое</a:t>
            </a:r>
            <a:r>
              <a:rPr dirty="0" sz="2200" spc="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403052"/>
                </a:solidFill>
                <a:latin typeface="Times New Roman"/>
                <a:cs typeface="Times New Roman"/>
              </a:rPr>
              <a:t>развитие</a:t>
            </a:r>
            <a:r>
              <a:rPr dirty="0" sz="2200" spc="-2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отражает </a:t>
            </a:r>
            <a:r>
              <a:rPr dirty="0" sz="2200">
                <a:solidFill>
                  <a:srgbClr val="403052"/>
                </a:solidFill>
                <a:latin typeface="Times New Roman"/>
                <a:cs typeface="Times New Roman"/>
              </a:rPr>
              <a:t>процессы</a:t>
            </a:r>
            <a:r>
              <a:rPr dirty="0" sz="220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403052"/>
                </a:solidFill>
                <a:latin typeface="Times New Roman"/>
                <a:cs typeface="Times New Roman"/>
              </a:rPr>
              <a:t>роста</a:t>
            </a:r>
            <a:r>
              <a:rPr dirty="0" sz="22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2200" spc="-5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развития</a:t>
            </a:r>
            <a:r>
              <a:rPr dirty="0" sz="2200" spc="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организма</a:t>
            </a:r>
            <a:r>
              <a:rPr dirty="0" sz="22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22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отдельных</a:t>
            </a:r>
            <a:r>
              <a:rPr dirty="0" sz="2200" spc="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этапах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постнатального</a:t>
            </a:r>
            <a:r>
              <a:rPr dirty="0" sz="22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онтогенеза</a:t>
            </a:r>
            <a:r>
              <a:rPr dirty="0" sz="22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(индивидуального</a:t>
            </a:r>
            <a:endParaRPr sz="2200">
              <a:latin typeface="Times New Roman"/>
              <a:cs typeface="Times New Roman"/>
            </a:endParaRPr>
          </a:p>
          <a:p>
            <a:pPr marL="12700" marR="465455">
              <a:lnSpc>
                <a:spcPct val="99500"/>
              </a:lnSpc>
              <a:spcBef>
                <a:spcPts val="15"/>
              </a:spcBef>
            </a:pPr>
            <a:r>
              <a:rPr dirty="0" sz="2200" spc="-10">
                <a:solidFill>
                  <a:srgbClr val="403052"/>
                </a:solidFill>
                <a:latin typeface="Times New Roman"/>
                <a:cs typeface="Times New Roman"/>
              </a:rPr>
              <a:t>развития),</a:t>
            </a:r>
            <a:r>
              <a:rPr dirty="0" sz="2200" spc="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0">
                <a:solidFill>
                  <a:srgbClr val="403052"/>
                </a:solidFill>
                <a:latin typeface="Times New Roman"/>
                <a:cs typeface="Times New Roman"/>
              </a:rPr>
              <a:t>когда</a:t>
            </a:r>
            <a:r>
              <a:rPr dirty="0" sz="22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Times New Roman"/>
                <a:cs typeface="Times New Roman"/>
              </a:rPr>
              <a:t>наиболее</a:t>
            </a:r>
            <a:r>
              <a:rPr dirty="0" sz="2200" spc="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403052"/>
                </a:solidFill>
                <a:latin typeface="Times New Roman"/>
                <a:cs typeface="Times New Roman"/>
              </a:rPr>
              <a:t>ярко</a:t>
            </a:r>
            <a:r>
              <a:rPr dirty="0" sz="22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403052"/>
                </a:solidFill>
                <a:latin typeface="Times New Roman"/>
                <a:cs typeface="Times New Roman"/>
              </a:rPr>
              <a:t>происходят </a:t>
            </a:r>
            <a:r>
              <a:rPr dirty="0" sz="220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403052"/>
                </a:solidFill>
                <a:latin typeface="Times New Roman"/>
                <a:cs typeface="Times New Roman"/>
              </a:rPr>
              <a:t>преобразования</a:t>
            </a:r>
            <a:r>
              <a:rPr dirty="0" sz="2200" spc="-6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403052"/>
                </a:solidFill>
                <a:latin typeface="Times New Roman"/>
                <a:cs typeface="Times New Roman"/>
              </a:rPr>
              <a:t>генотипического</a:t>
            </a:r>
            <a:r>
              <a:rPr dirty="0" sz="2200" spc="-7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403052"/>
                </a:solidFill>
                <a:latin typeface="Times New Roman"/>
                <a:cs typeface="Times New Roman"/>
              </a:rPr>
              <a:t>потенциала</a:t>
            </a:r>
            <a:r>
              <a:rPr dirty="0" sz="2200" spc="-25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2200" spc="-5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403052"/>
                </a:solidFill>
                <a:latin typeface="Times New Roman"/>
                <a:cs typeface="Times New Roman"/>
              </a:rPr>
              <a:t>фенотипические</a:t>
            </a:r>
            <a:r>
              <a:rPr dirty="0" sz="2200" spc="-50" b="1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403052"/>
                </a:solidFill>
                <a:latin typeface="Times New Roman"/>
                <a:cs typeface="Times New Roman"/>
              </a:rPr>
              <a:t>проявления.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7" name="object 7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377" y="367198"/>
            <a:ext cx="6301308" cy="8698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108" y="468731"/>
            <a:ext cx="5800725" cy="4965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none" sz="3050">
                <a:latin typeface="Times New Roman"/>
                <a:cs typeface="Times New Roman"/>
              </a:rPr>
              <a:t>Как</a:t>
            </a:r>
            <a:r>
              <a:rPr dirty="0" u="none" sz="3050" spc="5">
                <a:latin typeface="Times New Roman"/>
                <a:cs typeface="Times New Roman"/>
              </a:rPr>
              <a:t> </a:t>
            </a:r>
            <a:r>
              <a:rPr dirty="0" u="none" sz="3050" spc="15">
                <a:latin typeface="Times New Roman"/>
                <a:cs typeface="Times New Roman"/>
              </a:rPr>
              <a:t>правильно</a:t>
            </a:r>
            <a:r>
              <a:rPr dirty="0" u="none" sz="3050" spc="-75">
                <a:latin typeface="Times New Roman"/>
                <a:cs typeface="Times New Roman"/>
              </a:rPr>
              <a:t> </a:t>
            </a:r>
            <a:r>
              <a:rPr dirty="0" u="none" sz="3050" spc="20">
                <a:latin typeface="Times New Roman"/>
                <a:cs typeface="Times New Roman"/>
              </a:rPr>
              <a:t>хранить</a:t>
            </a:r>
            <a:r>
              <a:rPr dirty="0" u="none" sz="3050" spc="-65">
                <a:latin typeface="Times New Roman"/>
                <a:cs typeface="Times New Roman"/>
              </a:rPr>
              <a:t> </a:t>
            </a:r>
            <a:r>
              <a:rPr dirty="0" u="none" sz="3050">
                <a:latin typeface="Times New Roman"/>
                <a:cs typeface="Times New Roman"/>
              </a:rPr>
              <a:t>продукты?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2212" y="1442161"/>
            <a:ext cx="7261859" cy="487426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514984" marR="5080" indent="-502920">
              <a:lnSpc>
                <a:spcPct val="97900"/>
              </a:lnSpc>
              <a:spcBef>
                <a:spcPts val="165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Не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надо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забывать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мыть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перед употреблением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фрукты,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овощи, зелень,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даже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яйца.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После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каждого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приготовления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пищи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надо 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обязательно 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вымыть 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всю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403052"/>
                </a:solidFill>
                <a:latin typeface="Times New Roman"/>
                <a:cs typeface="Times New Roman"/>
              </a:rPr>
              <a:t>посуду,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убрать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мусор, а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готовое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блюдо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поместить в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холодильник.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Поверхность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разделочных столов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посуду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вымыть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после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каждого контакта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сырыми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продуктами.</a:t>
            </a:r>
            <a:endParaRPr sz="1500">
              <a:latin typeface="Times New Roman"/>
              <a:cs typeface="Times New Roman"/>
            </a:endParaRPr>
          </a:p>
          <a:p>
            <a:pPr algn="just" marL="515620" indent="-502920">
              <a:lnSpc>
                <a:spcPct val="100000"/>
              </a:lnSpc>
              <a:spcBef>
                <a:spcPts val="340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500" spc="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отделять</a:t>
            </a:r>
            <a:r>
              <a:rPr dirty="0" sz="1500" spc="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сырые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продукты</a:t>
            </a:r>
            <a:r>
              <a:rPr dirty="0" sz="1500" spc="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от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готовых</a:t>
            </a:r>
            <a:r>
              <a:rPr dirty="0" sz="15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блюд.</a:t>
            </a:r>
            <a:endParaRPr sz="1500">
              <a:latin typeface="Times New Roman"/>
              <a:cs typeface="Times New Roman"/>
            </a:endParaRPr>
          </a:p>
          <a:p>
            <a:pPr algn="just" marL="514984" marR="8890" indent="-502920">
              <a:lnSpc>
                <a:spcPts val="1660"/>
              </a:lnSpc>
              <a:spcBef>
                <a:spcPts val="380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Воду из-под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крана лучше употреблять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кипяченой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или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применять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специальные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фильтры</a:t>
            </a:r>
            <a:r>
              <a:rPr dirty="0" sz="1500" spc="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для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ее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дополнительной</a:t>
            </a:r>
            <a:r>
              <a:rPr dirty="0" sz="1500" spc="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очистки.</a:t>
            </a:r>
            <a:endParaRPr sz="1500">
              <a:latin typeface="Times New Roman"/>
              <a:cs typeface="Times New Roman"/>
            </a:endParaRPr>
          </a:p>
          <a:p>
            <a:pPr algn="just" marL="514984" marR="5080" indent="-502920">
              <a:lnSpc>
                <a:spcPct val="92000"/>
              </a:lnSpc>
              <a:spcBef>
                <a:spcPts val="325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Обязательно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надо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хранить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сырые и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готовые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продукты 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как</a:t>
            </a:r>
            <a:r>
              <a:rPr dirty="0" sz="1500" spc="3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можно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дальше 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друг </a:t>
            </a:r>
            <a:r>
              <a:rPr dirty="0" sz="1500" spc="-3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от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друга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или раскладывать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по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контейнерам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 крышками.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Также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при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обработке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разных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типов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продуктов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нужно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пользоваться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разными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ножами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разделочными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досками.</a:t>
            </a:r>
            <a:endParaRPr sz="1500">
              <a:latin typeface="Times New Roman"/>
              <a:cs typeface="Times New Roman"/>
            </a:endParaRPr>
          </a:p>
          <a:p>
            <a:pPr algn="just" marL="514984" marR="5080" indent="-502920">
              <a:lnSpc>
                <a:spcPct val="98300"/>
              </a:lnSpc>
              <a:spcBef>
                <a:spcPts val="340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Оптимальный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температурный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режим хранения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продуктов должен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быть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ниже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+5 </a:t>
            </a:r>
            <a:r>
              <a:rPr dirty="0" sz="1500" spc="2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или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выше +60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градусов.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Не стоит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оставлять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пищу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при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комнатной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температуре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дольше, чем на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два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часа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и,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как </a:t>
            </a:r>
            <a:r>
              <a:rPr dirty="0" sz="1500" spc="-10">
                <a:solidFill>
                  <a:srgbClr val="403052"/>
                </a:solidFill>
                <a:latin typeface="Times New Roman"/>
                <a:cs typeface="Times New Roman"/>
              </a:rPr>
              <a:t>только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она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остынет, необходимо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сразу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убрать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ее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в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Times New Roman"/>
                <a:cs typeface="Times New Roman"/>
              </a:rPr>
              <a:t>холодильник,</a:t>
            </a:r>
            <a:r>
              <a:rPr dirty="0" sz="1500" spc="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403052"/>
                </a:solidFill>
                <a:latin typeface="Times New Roman"/>
                <a:cs typeface="Times New Roman"/>
              </a:rPr>
              <a:t>где</a:t>
            </a:r>
            <a:r>
              <a:rPr dirty="0" sz="15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хранить</a:t>
            </a:r>
            <a:r>
              <a:rPr dirty="0" sz="1500" spc="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50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закрытой</a:t>
            </a:r>
            <a:r>
              <a:rPr dirty="0" sz="1500" spc="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403052"/>
                </a:solidFill>
                <a:latin typeface="Times New Roman"/>
                <a:cs typeface="Times New Roman"/>
              </a:rPr>
              <a:t>посуде</a:t>
            </a:r>
            <a:r>
              <a:rPr dirty="0" sz="1500" spc="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или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пластиковом</a:t>
            </a:r>
            <a:r>
              <a:rPr dirty="0" sz="1500" spc="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контейнере.</a:t>
            </a:r>
            <a:endParaRPr sz="1500">
              <a:latin typeface="Times New Roman"/>
              <a:cs typeface="Times New Roman"/>
            </a:endParaRPr>
          </a:p>
          <a:p>
            <a:pPr algn="just" marL="514984" marR="5715" indent="-502920">
              <a:lnSpc>
                <a:spcPts val="1770"/>
              </a:lnSpc>
              <a:spcBef>
                <a:spcPts val="400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Размораживать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продукты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также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рекомендуется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не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при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комнатной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температуре, а </a:t>
            </a:r>
            <a:r>
              <a:rPr dirty="0" sz="1500" spc="-3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нижней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полке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холодильника.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Если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обед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 или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ужин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задерживается,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стоит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сохранять</a:t>
            </a:r>
            <a:r>
              <a:rPr dirty="0" sz="1500" spc="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приготовленную</a:t>
            </a:r>
            <a:r>
              <a:rPr dirty="0" sz="1500" spc="1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пищу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горячей,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при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температуре</a:t>
            </a:r>
            <a:r>
              <a:rPr dirty="0" sz="1500" spc="1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выше</a:t>
            </a:r>
            <a:r>
              <a:rPr dirty="0" sz="1500" spc="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+60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градусов.</a:t>
            </a:r>
            <a:endParaRPr sz="1500">
              <a:latin typeface="Times New Roman"/>
              <a:cs typeface="Times New Roman"/>
            </a:endParaRPr>
          </a:p>
          <a:p>
            <a:pPr algn="just" marL="514984" marR="12700" indent="-502920">
              <a:lnSpc>
                <a:spcPts val="1530"/>
              </a:lnSpc>
              <a:spcBef>
                <a:spcPts val="325"/>
              </a:spcBef>
              <a:buFont typeface="Wingdings"/>
              <a:buChar char=""/>
              <a:tabLst>
                <a:tab pos="515620" algn="l"/>
              </a:tabLst>
            </a:pP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Лучше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сразу выбрасывать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вздувшиеся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консервы </a:t>
            </a:r>
            <a:r>
              <a:rPr dirty="0" sz="1500" spc="10">
                <a:solidFill>
                  <a:srgbClr val="403052"/>
                </a:solidFill>
                <a:latin typeface="Times New Roman"/>
                <a:cs typeface="Times New Roman"/>
              </a:rPr>
              <a:t>или даже </a:t>
            </a:r>
            <a:r>
              <a:rPr dirty="0" sz="1500" spc="5">
                <a:solidFill>
                  <a:srgbClr val="403052"/>
                </a:solidFill>
                <a:latin typeface="Times New Roman"/>
                <a:cs typeface="Times New Roman"/>
              </a:rPr>
              <a:t>слегка </a:t>
            </a:r>
            <a:r>
              <a:rPr dirty="0" sz="1500" spc="15">
                <a:solidFill>
                  <a:srgbClr val="403052"/>
                </a:solidFill>
                <a:latin typeface="Times New Roman"/>
                <a:cs typeface="Times New Roman"/>
              </a:rPr>
              <a:t>заветревшиеся </a:t>
            </a:r>
            <a:r>
              <a:rPr dirty="0" sz="150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03052"/>
                </a:solidFill>
                <a:latin typeface="Times New Roman"/>
                <a:cs typeface="Times New Roman"/>
              </a:rPr>
              <a:t>продукты.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103797"/>
            <a:ext cx="10044430" cy="1080770"/>
            <a:chOff x="0" y="6103797"/>
            <a:chExt cx="10044430" cy="10807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4086" y="6103797"/>
              <a:ext cx="2281301" cy="10802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4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718" y="477841"/>
            <a:ext cx="5721413" cy="8698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7449" y="580156"/>
            <a:ext cx="5224145" cy="496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none" sz="3100" spc="-25">
                <a:latin typeface="Times New Roman"/>
                <a:cs typeface="Times New Roman"/>
              </a:rPr>
              <a:t>Как</a:t>
            </a:r>
            <a:r>
              <a:rPr dirty="0" u="none" sz="3100" spc="-15">
                <a:latin typeface="Times New Roman"/>
                <a:cs typeface="Times New Roman"/>
              </a:rPr>
              <a:t> </a:t>
            </a:r>
            <a:r>
              <a:rPr dirty="0" u="none" sz="3100" spc="-10">
                <a:latin typeface="Times New Roman"/>
                <a:cs typeface="Times New Roman"/>
              </a:rPr>
              <a:t>правильно</a:t>
            </a:r>
            <a:r>
              <a:rPr dirty="0" u="none" sz="3100" spc="-90">
                <a:latin typeface="Times New Roman"/>
                <a:cs typeface="Times New Roman"/>
              </a:rPr>
              <a:t> </a:t>
            </a:r>
            <a:r>
              <a:rPr dirty="0" u="none" sz="3100" spc="-30">
                <a:latin typeface="Times New Roman"/>
                <a:cs typeface="Times New Roman"/>
              </a:rPr>
              <a:t>готовить</a:t>
            </a:r>
            <a:r>
              <a:rPr dirty="0" u="none" sz="3100" spc="-25">
                <a:latin typeface="Times New Roman"/>
                <a:cs typeface="Times New Roman"/>
              </a:rPr>
              <a:t> </a:t>
            </a:r>
            <a:r>
              <a:rPr dirty="0" u="none" sz="3100" spc="-20">
                <a:latin typeface="Times New Roman"/>
                <a:cs typeface="Times New Roman"/>
              </a:rPr>
              <a:t>пищу?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344" y="1330401"/>
            <a:ext cx="7274559" cy="510984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391160" marR="220979" indent="-379095">
              <a:lnSpc>
                <a:spcPct val="80000"/>
              </a:lnSpc>
              <a:spcBef>
                <a:spcPts val="509"/>
              </a:spcBef>
              <a:buFont typeface="Arial"/>
              <a:buChar char="•"/>
              <a:tabLst>
                <a:tab pos="391160" algn="l"/>
                <a:tab pos="391795" algn="l"/>
              </a:tabLst>
            </a:pP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процессе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приготовления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хорошо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проваривать</a:t>
            </a:r>
            <a:r>
              <a:rPr dirty="0" sz="1650" spc="-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или </a:t>
            </a:r>
            <a:r>
              <a:rPr dirty="0" sz="1650" spc="-4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прожаривать. Патогенные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микроорганизмы,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вызывающие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заболевания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у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человека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(сальмонеллы,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шигеллы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даже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вирус гепатита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А),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выживают </a:t>
            </a:r>
            <a:r>
              <a:rPr dirty="0" sz="1650" spc="-4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при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температурной обработке.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Чтобы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их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уничтожить,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надо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продержать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продукт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менее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10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минут</a:t>
            </a:r>
            <a:r>
              <a:rPr dirty="0" sz="1650" spc="-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при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температуре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+70</a:t>
            </a:r>
            <a:r>
              <a:rPr dirty="0" sz="1650" spc="-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градусов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С.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Причем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385"/>
              </a:lnSpc>
            </a:pP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необходимо,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чтобы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эта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температура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распространялась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по</a:t>
            </a:r>
            <a:r>
              <a:rPr dirty="0" sz="1650" spc="-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всей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толщине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785"/>
              </a:lnSpc>
            </a:pP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продукта.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ts val="1780"/>
              </a:lnSpc>
              <a:buFont typeface="Arial"/>
              <a:buChar char="•"/>
              <a:tabLst>
                <a:tab pos="391160" algn="l"/>
                <a:tab pos="391795" algn="l"/>
              </a:tabLst>
            </a:pP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Именно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поэтому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супы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разогревать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до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кипения.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При</a:t>
            </a:r>
            <a:endParaRPr sz="1650">
              <a:latin typeface="Times New Roman"/>
              <a:cs typeface="Times New Roman"/>
            </a:endParaRPr>
          </a:p>
          <a:p>
            <a:pPr marL="391160" marR="5080">
              <a:lnSpc>
                <a:spcPct val="80100"/>
              </a:lnSpc>
              <a:spcBef>
                <a:spcPts val="195"/>
              </a:spcBef>
            </a:pP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кипячении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микроорганизмы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погибают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быстрее.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Так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что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вареная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пища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всегда </a:t>
            </a:r>
            <a:r>
              <a:rPr dirty="0" sz="1650" spc="-3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будет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более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безопасной,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чем жареная. А жареный стейк 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будет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безопаснее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котлет,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поскольку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микробам с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загрязненных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рук труднее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попасть в середину </a:t>
            </a:r>
            <a:r>
              <a:rPr dirty="0" sz="1650" spc="-4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мяса,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чем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внутрь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сформованной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котлеты.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ts val="1785"/>
              </a:lnSpc>
              <a:buFont typeface="Arial"/>
              <a:buChar char="•"/>
              <a:tabLst>
                <a:tab pos="391160" algn="l"/>
                <a:tab pos="391795" algn="l"/>
              </a:tabLst>
            </a:pP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Основной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признак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готовности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жареного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мяса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или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рыбы</a:t>
            </a:r>
            <a:r>
              <a:rPr dirty="0" sz="1650" spc="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—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абсолютно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585"/>
              </a:lnSpc>
            </a:pP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прозрачный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сок.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Особенно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тщательно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надо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готовить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25">
                <a:solidFill>
                  <a:srgbClr val="403052"/>
                </a:solidFill>
                <a:latin typeface="Times New Roman"/>
                <a:cs typeface="Times New Roman"/>
              </a:rPr>
              <a:t>блюда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из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мясного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780"/>
              </a:lnSpc>
            </a:pP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фарша,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яиц,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морепродуктов,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больших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кусков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мяса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цельных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тушек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птицы.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ts val="1785"/>
              </a:lnSpc>
              <a:buFont typeface="Arial"/>
              <a:buChar char="•"/>
              <a:tabLst>
                <a:tab pos="391160" algn="l"/>
                <a:tab pos="391795" algn="l"/>
              </a:tabLst>
            </a:pP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Необходимо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обратить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внимание</a:t>
            </a:r>
            <a:r>
              <a:rPr dirty="0" sz="1650" spc="-1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температурную</a:t>
            </a:r>
            <a:r>
              <a:rPr dirty="0" sz="1650" spc="-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обработку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яиц.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Во-</a:t>
            </a:r>
            <a:endParaRPr sz="1650">
              <a:latin typeface="Times New Roman"/>
              <a:cs typeface="Times New Roman"/>
            </a:endParaRPr>
          </a:p>
          <a:p>
            <a:pPr marL="391160" marR="133985">
              <a:lnSpc>
                <a:spcPct val="80000"/>
              </a:lnSpc>
              <a:spcBef>
                <a:spcPts val="200"/>
              </a:spcBef>
            </a:pP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первых, в нынешней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ситуации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стоит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совсем забыть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про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сырые яйца: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очень </a:t>
            </a:r>
            <a:r>
              <a:rPr dirty="0" sz="1650" spc="-4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велик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риск</a:t>
            </a:r>
            <a:r>
              <a:rPr dirty="0" sz="1650" spc="-5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заражения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сальмонеллезом.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Но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яйца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всмятку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—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это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полная </a:t>
            </a:r>
            <a:r>
              <a:rPr dirty="0" sz="1650" spc="-3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защита.</a:t>
            </a:r>
            <a:r>
              <a:rPr dirty="0" sz="1650" spc="-1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Они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варятся</a:t>
            </a:r>
            <a:r>
              <a:rPr dirty="0" sz="1650" spc="-7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всего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90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секунд,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внутри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продукта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температура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390"/>
              </a:lnSpc>
            </a:pP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поднимается</a:t>
            </a:r>
            <a:r>
              <a:rPr dirty="0" sz="1650" spc="-10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очень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высоко.</a:t>
            </a:r>
            <a:r>
              <a:rPr dirty="0" sz="1650" spc="-4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Все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сальмонеллы</a:t>
            </a:r>
            <a:r>
              <a:rPr dirty="0" sz="1650" spc="-7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успевают</a:t>
            </a:r>
            <a:r>
              <a:rPr dirty="0" sz="1650" spc="-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погибнуть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за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785"/>
              </a:lnSpc>
            </a:pP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это</a:t>
            </a:r>
            <a:r>
              <a:rPr dirty="0" sz="1650" spc="-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время.</a:t>
            </a:r>
            <a:r>
              <a:rPr dirty="0" sz="1650" spc="-6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Поэтому</a:t>
            </a:r>
            <a:r>
              <a:rPr dirty="0" sz="1650" spc="-3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рекомендуем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варить</a:t>
            </a:r>
            <a:r>
              <a:rPr dirty="0" sz="1650" spc="-9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яйца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вкрутую.</a:t>
            </a:r>
            <a:endParaRPr sz="1650">
              <a:latin typeface="Times New Roman"/>
              <a:cs typeface="Times New Roman"/>
            </a:endParaRPr>
          </a:p>
          <a:p>
            <a:pPr marL="391160" indent="-379095">
              <a:lnSpc>
                <a:spcPts val="1780"/>
              </a:lnSpc>
              <a:buFont typeface="Arial"/>
              <a:buChar char="•"/>
              <a:tabLst>
                <a:tab pos="391160" algn="l"/>
                <a:tab pos="391795" algn="l"/>
              </a:tabLst>
            </a:pP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Готовую</a:t>
            </a:r>
            <a:r>
              <a:rPr dirty="0" sz="1650" spc="3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403052"/>
                </a:solidFill>
                <a:latin typeface="Times New Roman"/>
                <a:cs typeface="Times New Roman"/>
              </a:rPr>
              <a:t>пищу</a:t>
            </a:r>
            <a:r>
              <a:rPr dirty="0" sz="1650" spc="-8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лучше разогревать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кастрюле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на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сковородке.</a:t>
            </a:r>
            <a:r>
              <a:rPr dirty="0" sz="1650" spc="-9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В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585"/>
              </a:lnSpc>
            </a:pP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микроволновой</a:t>
            </a:r>
            <a:r>
              <a:rPr dirty="0" sz="1650" spc="-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печи</a:t>
            </a:r>
            <a:r>
              <a:rPr dirty="0" sz="1650" spc="-5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403052"/>
                </a:solidFill>
                <a:latin typeface="Times New Roman"/>
                <a:cs typeface="Times New Roman"/>
              </a:rPr>
              <a:t>продукты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разогреваются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быстро,</a:t>
            </a:r>
            <a:r>
              <a:rPr dirty="0" sz="1650" spc="-4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и </a:t>
            </a:r>
            <a:r>
              <a:rPr dirty="0" sz="1650" spc="-5">
                <a:solidFill>
                  <a:srgbClr val="403052"/>
                </a:solidFill>
                <a:latin typeface="Times New Roman"/>
                <a:cs typeface="Times New Roman"/>
              </a:rPr>
              <a:t>поэтому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03052"/>
                </a:solidFill>
                <a:latin typeface="Times New Roman"/>
                <a:cs typeface="Times New Roman"/>
              </a:rPr>
              <a:t>все</a:t>
            </a:r>
            <a:endParaRPr sz="1650">
              <a:latin typeface="Times New Roman"/>
              <a:cs typeface="Times New Roman"/>
            </a:endParaRPr>
          </a:p>
          <a:p>
            <a:pPr marL="391160">
              <a:lnSpc>
                <a:spcPts val="1785"/>
              </a:lnSpc>
            </a:pP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микробы</a:t>
            </a:r>
            <a:r>
              <a:rPr dirty="0" sz="1650" spc="-8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403052"/>
                </a:solidFill>
                <a:latin typeface="Times New Roman"/>
                <a:cs typeface="Times New Roman"/>
              </a:rPr>
              <a:t>погибнуть</a:t>
            </a:r>
            <a:r>
              <a:rPr dirty="0" sz="1650" spc="-6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403052"/>
                </a:solidFill>
                <a:latin typeface="Times New Roman"/>
                <a:cs typeface="Times New Roman"/>
              </a:rPr>
              <a:t>не</a:t>
            </a:r>
            <a:r>
              <a:rPr dirty="0" sz="1650" spc="-15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403052"/>
                </a:solidFill>
                <a:latin typeface="Times New Roman"/>
                <a:cs typeface="Times New Roman"/>
              </a:rPr>
              <a:t>успевают.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999922"/>
            <a:ext cx="10044430" cy="1184275"/>
            <a:chOff x="0" y="5999922"/>
            <a:chExt cx="10044430" cy="1184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911" y="5999922"/>
              <a:ext cx="2314829" cy="11840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145400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4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078" y="2808051"/>
            <a:ext cx="6619824" cy="13526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6994" y="2957291"/>
            <a:ext cx="5842000" cy="7626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 i="1">
                <a:latin typeface="Calibri"/>
                <a:cs typeface="Calibri"/>
              </a:rPr>
              <a:t>Спасибо</a:t>
            </a:r>
            <a:r>
              <a:rPr dirty="0" spc="40" i="1">
                <a:latin typeface="Calibri"/>
                <a:cs typeface="Calibri"/>
              </a:rPr>
              <a:t> </a:t>
            </a:r>
            <a:r>
              <a:rPr dirty="0" spc="15" i="1">
                <a:latin typeface="Calibri"/>
                <a:cs typeface="Calibri"/>
              </a:rPr>
              <a:t>за</a:t>
            </a:r>
            <a:r>
              <a:rPr dirty="0" spc="-20" i="1">
                <a:latin typeface="Calibri"/>
                <a:cs typeface="Calibri"/>
              </a:rPr>
              <a:t> </a:t>
            </a:r>
            <a:r>
              <a:rPr dirty="0" spc="10" i="1">
                <a:latin typeface="Calibri"/>
                <a:cs typeface="Calibri"/>
              </a:rPr>
              <a:t>внимание!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886" y="3639545"/>
            <a:ext cx="5882347" cy="1019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6" name="object 6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4524" y="622624"/>
            <a:ext cx="7588250" cy="360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73430" indent="-761365">
              <a:lnSpc>
                <a:spcPct val="100000"/>
              </a:lnSpc>
              <a:spcBef>
                <a:spcPts val="90"/>
              </a:spcBef>
              <a:buClr>
                <a:srgbClr val="403052"/>
              </a:buClr>
              <a:buFont typeface="Arial"/>
              <a:buChar char="•"/>
              <a:tabLst>
                <a:tab pos="773430" algn="l"/>
                <a:tab pos="774065" algn="l"/>
                <a:tab pos="1273175" algn="l"/>
                <a:tab pos="3322320" algn="l"/>
                <a:tab pos="4754245" algn="l"/>
                <a:tab pos="6495415" algn="l"/>
              </a:tabLst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2200" spc="-4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д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20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н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й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п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2200" spc="2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ти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ф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зичес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о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азви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тие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5338" y="958659"/>
            <a:ext cx="259334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антропометрическим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5751" y="958659"/>
            <a:ext cx="250063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99260" algn="l"/>
                <a:tab pos="1967864" algn="l"/>
              </a:tabLst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по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к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аз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dirty="0" sz="2200" spc="-40">
                <a:solidFill>
                  <a:srgbClr val="403052"/>
                </a:solidFill>
                <a:latin typeface="Calibri"/>
                <a:cs typeface="Calibri"/>
              </a:rPr>
              <a:t>те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я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-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р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ост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3391" y="958659"/>
            <a:ext cx="2345690" cy="694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01140" algn="l"/>
              </a:tabLst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оценивают	по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54075" algn="l"/>
                <a:tab pos="1816735" algn="l"/>
              </a:tabLst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2200" spc="-4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оя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,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мас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с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r>
              <a:rPr dirty="0" sz="2200">
                <a:solidFill>
                  <a:srgbClr val="403052"/>
                </a:solidFill>
                <a:latin typeface="Calibri"/>
                <a:cs typeface="Calibri"/>
              </a:rPr>
              <a:t>	</a:t>
            </a:r>
            <a:r>
              <a:rPr dirty="0" sz="2200" spc="-40">
                <a:solidFill>
                  <a:srgbClr val="403052"/>
                </a:solidFill>
                <a:latin typeface="Calibri"/>
                <a:cs typeface="Calibri"/>
              </a:rPr>
              <a:t>т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е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л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6083" y="1293604"/>
            <a:ext cx="4617085" cy="360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01065" algn="l"/>
                <a:tab pos="2004695" algn="l"/>
                <a:tab pos="3020695" algn="l"/>
                <a:tab pos="3808729" algn="l"/>
              </a:tabLst>
            </a:pP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(МТ),	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индекс	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массы	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тела	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(ИМТ),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6276" y="1629498"/>
            <a:ext cx="7282815" cy="15786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90"/>
              </a:spcBef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окружность</a:t>
            </a:r>
            <a:r>
              <a:rPr dirty="0" sz="2200" spc="4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грудной</a:t>
            </a:r>
            <a:r>
              <a:rPr dirty="0" sz="2200" spc="4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клетки</a:t>
            </a:r>
            <a:r>
              <a:rPr dirty="0" sz="2200" spc="4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(ОГК),</a:t>
            </a:r>
            <a:r>
              <a:rPr dirty="0" sz="2200" spc="434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окружность</a:t>
            </a:r>
            <a:r>
              <a:rPr dirty="0" sz="2200" spc="44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талии</a:t>
            </a:r>
            <a:r>
              <a:rPr dirty="0" sz="2200" spc="4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(ОТ),</a:t>
            </a:r>
            <a:endParaRPr sz="22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окружность</a:t>
            </a:r>
            <a:r>
              <a:rPr dirty="0" sz="220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бедер</a:t>
            </a:r>
            <a:r>
              <a:rPr dirty="0" sz="2200" spc="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3052"/>
                </a:solidFill>
                <a:latin typeface="Calibri"/>
                <a:cs typeface="Calibri"/>
              </a:rPr>
              <a:t>(ОБ)</a:t>
            </a:r>
            <a:r>
              <a:rPr dirty="0" sz="220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dirty="0" sz="2200" spc="-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3052"/>
                </a:solidFill>
                <a:latin typeface="Calibri"/>
                <a:cs typeface="Calibri"/>
              </a:rPr>
              <a:t>индекс</a:t>
            </a:r>
            <a:r>
              <a:rPr dirty="0" sz="2200" spc="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3052"/>
                </a:solidFill>
                <a:latin typeface="Calibri"/>
                <a:cs typeface="Calibri"/>
              </a:rPr>
              <a:t>ОТ/ОБ.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50" spc="-20">
                <a:solidFill>
                  <a:srgbClr val="403052"/>
                </a:solidFill>
                <a:latin typeface="Calibri"/>
                <a:cs typeface="Calibri"/>
              </a:rPr>
              <a:t>Индекс</a:t>
            </a:r>
            <a:r>
              <a:rPr dirty="0" sz="26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403052"/>
                </a:solidFill>
                <a:latin typeface="Calibri"/>
                <a:cs typeface="Calibri"/>
              </a:rPr>
              <a:t>массы </a:t>
            </a:r>
            <a:r>
              <a:rPr dirty="0" sz="2650" spc="-25">
                <a:solidFill>
                  <a:srgbClr val="403052"/>
                </a:solidFill>
                <a:latin typeface="Calibri"/>
                <a:cs typeface="Calibri"/>
              </a:rPr>
              <a:t>тела</a:t>
            </a:r>
            <a:r>
              <a:rPr dirty="0" sz="26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403052"/>
                </a:solidFill>
                <a:latin typeface="Calibri"/>
                <a:cs typeface="Calibri"/>
              </a:rPr>
              <a:t>(ИМТ)</a:t>
            </a:r>
            <a:r>
              <a:rPr dirty="0" sz="2650" spc="-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403052"/>
                </a:solidFill>
                <a:latin typeface="Calibri"/>
                <a:cs typeface="Calibri"/>
              </a:rPr>
              <a:t>=</a:t>
            </a:r>
            <a:r>
              <a:rPr dirty="0" sz="265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403052"/>
                </a:solidFill>
                <a:latin typeface="Calibri"/>
                <a:cs typeface="Calibri"/>
              </a:rPr>
              <a:t>вес </a:t>
            </a:r>
            <a:r>
              <a:rPr dirty="0" sz="2650" spc="-25">
                <a:solidFill>
                  <a:srgbClr val="403052"/>
                </a:solidFill>
                <a:latin typeface="Calibri"/>
                <a:cs typeface="Calibri"/>
              </a:rPr>
              <a:t>тела</a:t>
            </a:r>
            <a:r>
              <a:rPr dirty="0" sz="2650" spc="-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03052"/>
                </a:solidFill>
                <a:latin typeface="Calibri"/>
                <a:cs typeface="Calibri"/>
              </a:rPr>
              <a:t>(кг) </a:t>
            </a:r>
            <a:r>
              <a:rPr dirty="0" sz="2650" spc="-5">
                <a:solidFill>
                  <a:srgbClr val="403052"/>
                </a:solidFill>
                <a:latin typeface="Calibri"/>
                <a:cs typeface="Calibri"/>
              </a:rPr>
              <a:t>/</a:t>
            </a:r>
            <a:r>
              <a:rPr dirty="0" sz="26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403052"/>
                </a:solidFill>
                <a:latin typeface="Calibri"/>
                <a:cs typeface="Calibri"/>
              </a:rPr>
              <a:t>рост</a:t>
            </a:r>
            <a:r>
              <a:rPr dirty="0" sz="2650" spc="-4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403052"/>
                </a:solidFill>
                <a:latin typeface="Calibri"/>
                <a:cs typeface="Calibri"/>
              </a:rPr>
              <a:t>(м2)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3546" y="3883558"/>
            <a:ext cx="727646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7970" algn="l"/>
              </a:tabLst>
            </a:pPr>
            <a:r>
              <a:rPr dirty="0" u="heavy" sz="175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75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7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ИМТ</a:t>
            </a:r>
            <a:r>
              <a:rPr dirty="0" u="heavy" sz="1750" spc="-5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и</a:t>
            </a:r>
            <a:r>
              <a:rPr dirty="0" u="heavy" sz="1750" spc="-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-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его</a:t>
            </a:r>
            <a:r>
              <a:rPr dirty="0" u="heavy" sz="1750" spc="1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значения,</a:t>
            </a:r>
            <a:r>
              <a:rPr dirty="0" u="heavy" sz="1750" spc="-2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-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определяющие</a:t>
            </a:r>
            <a:r>
              <a:rPr dirty="0" u="heavy" sz="1750" spc="1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соотношение</a:t>
            </a:r>
            <a:r>
              <a:rPr dirty="0" u="heavy" sz="1750" spc="-1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роста</a:t>
            </a:r>
            <a:r>
              <a:rPr dirty="0" u="heavy" sz="1750" spc="2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1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и</a:t>
            </a:r>
            <a:r>
              <a:rPr dirty="0" u="heavy" sz="1750" spc="-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МТ</a:t>
            </a:r>
            <a:r>
              <a:rPr dirty="0" u="heavy" sz="1750" spc="-2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 spc="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у</a:t>
            </a:r>
            <a:r>
              <a:rPr dirty="0" u="heavy" sz="1750" spc="-5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взрослых</a:t>
            </a:r>
            <a:endParaRPr sz="17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52357" y="4401553"/>
          <a:ext cx="6562725" cy="246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4205"/>
                <a:gridCol w="3376929"/>
              </a:tblGrid>
              <a:tr h="301193">
                <a:tc>
                  <a:txBody>
                    <a:bodyPr/>
                    <a:lstStyle/>
                    <a:p>
                      <a:pPr marL="104775">
                        <a:lnSpc>
                          <a:spcPts val="1605"/>
                        </a:lnSpc>
                        <a:spcBef>
                          <a:spcPts val="665"/>
                        </a:spcBef>
                      </a:pP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Индекс</a:t>
                      </a:r>
                      <a:r>
                        <a:rPr dirty="0" sz="1400" spc="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массы</a:t>
                      </a:r>
                      <a:r>
                        <a:rPr dirty="0" sz="1400" spc="-3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тела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5"/>
                        </a:lnSpc>
                        <a:spcBef>
                          <a:spcPts val="665"/>
                        </a:spcBef>
                      </a:pP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Соответствие</a:t>
                      </a:r>
                      <a:r>
                        <a:rPr dirty="0" sz="1400" spc="-7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dirty="0" sz="1400" spc="3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МТ</a:t>
                      </a: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ростом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487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615"/>
                        </a:spcBef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dirty="0" sz="1400" spc="-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менее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615"/>
                        </a:spcBef>
                      </a:pP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Выраженный</a:t>
                      </a:r>
                      <a:r>
                        <a:rPr dirty="0" sz="1400" spc="6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массы тела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487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615"/>
                        </a:spcBef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16—18,5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615"/>
                        </a:spcBef>
                      </a:pP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Недостаточная</a:t>
                      </a:r>
                      <a:r>
                        <a:rPr dirty="0" sz="1400" spc="-2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(дефицит)</a:t>
                      </a: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масса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тела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18,5—24,9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Норма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421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25—29,9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Избыточная</a:t>
                      </a:r>
                      <a:r>
                        <a:rPr dirty="0" sz="1400" spc="3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масса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тела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30—34,9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640"/>
                        </a:spcBef>
                      </a:pPr>
                      <a:r>
                        <a:rPr dirty="0" sz="1400" spc="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Ожирение</a:t>
                      </a:r>
                      <a:r>
                        <a:rPr dirty="0" sz="1400" spc="3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2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степени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013">
                <a:tc>
                  <a:txBody>
                    <a:bodyPr/>
                    <a:lstStyle/>
                    <a:p>
                      <a:pPr marL="104775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dirty="0" sz="1400" spc="1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35—39,9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Ожирение</a:t>
                      </a:r>
                      <a:r>
                        <a:rPr dirty="0" sz="1400" spc="2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степени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71">
                <a:tc>
                  <a:txBody>
                    <a:bodyPr/>
                    <a:lstStyle/>
                    <a:p>
                      <a:pPr marL="104775">
                        <a:lnSpc>
                          <a:spcPts val="1415"/>
                        </a:lnSpc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dirty="0" sz="1400" spc="-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415"/>
                        </a:lnSpc>
                      </a:pP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Ожирение</a:t>
                      </a:r>
                      <a:r>
                        <a:rPr dirty="0" sz="1400" spc="2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400" spc="-25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solidFill>
                            <a:srgbClr val="403052"/>
                          </a:solidFill>
                          <a:latin typeface="Times New Roman"/>
                          <a:cs typeface="Times New Roman"/>
                        </a:rPr>
                        <a:t>степени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9342" y="4408538"/>
            <a:ext cx="6541312" cy="245088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2" name="object 12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320" y="0"/>
            <a:ext cx="8541385" cy="1129665"/>
            <a:chOff x="790320" y="0"/>
            <a:chExt cx="8541385" cy="1129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320" y="0"/>
              <a:ext cx="2546311" cy="1129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29" y="588497"/>
              <a:ext cx="7803362" cy="10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1300" y="0"/>
              <a:ext cx="3997934" cy="11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4041" y="0"/>
              <a:ext cx="3307257" cy="11296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1181" y="0"/>
            <a:ext cx="7771765" cy="7626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5"/>
              <a:t>ЗАКОН</a:t>
            </a:r>
            <a:r>
              <a:rPr dirty="0" spc="10"/>
              <a:t> </a:t>
            </a:r>
            <a:r>
              <a:rPr dirty="0" spc="-10"/>
              <a:t>ЗДОРОВОГО</a:t>
            </a:r>
            <a:r>
              <a:rPr dirty="0" spc="20"/>
              <a:t> </a:t>
            </a:r>
            <a:r>
              <a:rPr dirty="0" spc="-25"/>
              <a:t>ПИТАНИЯ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0422" y="798004"/>
            <a:ext cx="8673465" cy="5689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2120"/>
              </a:lnSpc>
              <a:spcBef>
                <a:spcPts val="130"/>
              </a:spcBef>
            </a:pP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Закон</a:t>
            </a:r>
            <a:r>
              <a:rPr dirty="0" sz="1950" spc="10" b="1">
                <a:solidFill>
                  <a:srgbClr val="403052"/>
                </a:solidFill>
                <a:latin typeface="Calibri"/>
                <a:cs typeface="Calibri"/>
              </a:rPr>
              <a:t> первый:</a:t>
            </a:r>
            <a:r>
              <a:rPr dirty="0" sz="1950" spc="15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соответствие</a:t>
            </a:r>
            <a:r>
              <a:rPr dirty="0" sz="1950" spc="20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энергетической</a:t>
            </a:r>
            <a:r>
              <a:rPr dirty="0" sz="1950" spc="-65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ценности</a:t>
            </a:r>
            <a:r>
              <a:rPr dirty="0" sz="1950" spc="40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(калорийности)</a:t>
            </a:r>
            <a:r>
              <a:rPr dirty="0" sz="1950" spc="55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10" b="1">
                <a:solidFill>
                  <a:srgbClr val="403052"/>
                </a:solidFill>
                <a:latin typeface="Calibri"/>
                <a:cs typeface="Calibri"/>
              </a:rPr>
              <a:t>рациона</a:t>
            </a:r>
            <a:endParaRPr sz="1950">
              <a:latin typeface="Calibri"/>
              <a:cs typeface="Calibri"/>
            </a:endParaRPr>
          </a:p>
          <a:p>
            <a:pPr algn="ctr" marR="135255">
              <a:lnSpc>
                <a:spcPts val="2120"/>
              </a:lnSpc>
            </a:pP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энерготратам</a:t>
            </a:r>
            <a:r>
              <a:rPr dirty="0" sz="1950" spc="-10" b="1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1950" spc="5" b="1">
                <a:solidFill>
                  <a:srgbClr val="403052"/>
                </a:solidFill>
                <a:latin typeface="Calibri"/>
                <a:cs typeface="Calibri"/>
              </a:rPr>
              <a:t>человека.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931" y="1671396"/>
            <a:ext cx="6803390" cy="1267460"/>
          </a:xfrm>
          <a:prstGeom prst="rect">
            <a:avLst/>
          </a:prstGeom>
          <a:ln w="20116">
            <a:solidFill>
              <a:srgbClr val="97470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15"/>
              </a:lnSpc>
            </a:pP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Общие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энерготраты</a:t>
            </a:r>
            <a:r>
              <a:rPr dirty="0" sz="1950" spc="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организма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складываются</a:t>
            </a:r>
            <a:r>
              <a:rPr dirty="0" sz="1950" spc="-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из:</a:t>
            </a:r>
            <a:endParaRPr sz="1950">
              <a:latin typeface="Arial"/>
              <a:cs typeface="Arial"/>
            </a:endParaRPr>
          </a:p>
          <a:p>
            <a:pPr marL="156210" indent="-158750">
              <a:lnSpc>
                <a:spcPct val="100000"/>
              </a:lnSpc>
              <a:spcBef>
                <a:spcPts val="35"/>
              </a:spcBef>
              <a:buChar char="•"/>
              <a:tabLst>
                <a:tab pos="156845" algn="l"/>
              </a:tabLst>
            </a:pPr>
            <a:r>
              <a:rPr dirty="0" sz="1950" spc="-5">
                <a:solidFill>
                  <a:srgbClr val="403052"/>
                </a:solidFill>
                <a:latin typeface="Arial"/>
                <a:cs typeface="Arial"/>
              </a:rPr>
              <a:t>энерготрат</a:t>
            </a:r>
            <a:r>
              <a:rPr dirty="0" sz="195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в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покое</a:t>
            </a:r>
            <a:r>
              <a:rPr dirty="0" sz="1950" spc="-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(основной</a:t>
            </a:r>
            <a:r>
              <a:rPr dirty="0" sz="1950" spc="5">
                <a:solidFill>
                  <a:srgbClr val="403052"/>
                </a:solidFill>
                <a:latin typeface="Arial"/>
                <a:cs typeface="Arial"/>
              </a:rPr>
              <a:t> обмен)</a:t>
            </a:r>
            <a:endParaRPr sz="1950">
              <a:latin typeface="Arial"/>
              <a:cs typeface="Arial"/>
            </a:endParaRPr>
          </a:p>
          <a:p>
            <a:pPr marL="156210" indent="-158750">
              <a:lnSpc>
                <a:spcPct val="100000"/>
              </a:lnSpc>
              <a:spcBef>
                <a:spcPts val="35"/>
              </a:spcBef>
              <a:buChar char="•"/>
              <a:tabLst>
                <a:tab pos="156845" algn="l"/>
              </a:tabLst>
            </a:pP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при</a:t>
            </a:r>
            <a:r>
              <a:rPr dirty="0" sz="1950" spc="-4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403052"/>
                </a:solidFill>
                <a:latin typeface="Arial"/>
                <a:cs typeface="Arial"/>
              </a:rPr>
              <a:t>физической</a:t>
            </a:r>
            <a:r>
              <a:rPr dirty="0" sz="1950" spc="-8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403052"/>
                </a:solidFill>
                <a:latin typeface="Arial"/>
                <a:cs typeface="Arial"/>
              </a:rPr>
              <a:t>активности</a:t>
            </a:r>
            <a:endParaRPr sz="1950">
              <a:latin typeface="Arial"/>
              <a:cs typeface="Arial"/>
            </a:endParaRPr>
          </a:p>
          <a:p>
            <a:pPr marL="156210" indent="-158750">
              <a:lnSpc>
                <a:spcPct val="100000"/>
              </a:lnSpc>
              <a:spcBef>
                <a:spcPts val="40"/>
              </a:spcBef>
              <a:buChar char="•"/>
              <a:tabLst>
                <a:tab pos="156845" algn="l"/>
              </a:tabLst>
            </a:pP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пищевого</a:t>
            </a:r>
            <a:r>
              <a:rPr dirty="0" sz="1950" spc="-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403052"/>
                </a:solidFill>
                <a:latin typeface="Arial"/>
                <a:cs typeface="Arial"/>
              </a:rPr>
              <a:t>термогенеза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6682" y="3032645"/>
            <a:ext cx="8190230" cy="14979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2400"/>
              </a:lnSpc>
              <a:spcBef>
                <a:spcPts val="85"/>
              </a:spcBef>
            </a:pP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Основной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обмен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30">
                <a:solidFill>
                  <a:srgbClr val="403052"/>
                </a:solidFill>
                <a:latin typeface="Arial"/>
                <a:cs typeface="Arial"/>
              </a:rPr>
              <a:t>—</a:t>
            </a:r>
            <a:r>
              <a:rPr dirty="0" sz="1500" spc="3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энерготраты,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 необходимые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для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поддержания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сердечной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деятельности,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дыхания, температуры </a:t>
            </a:r>
            <a:r>
              <a:rPr dirty="0" sz="1500" spc="-5">
                <a:solidFill>
                  <a:srgbClr val="403052"/>
                </a:solidFill>
                <a:latin typeface="Arial"/>
                <a:cs typeface="Arial"/>
              </a:rPr>
              <a:t>тела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и </a:t>
            </a:r>
            <a:r>
              <a:rPr dirty="0" sz="1500" spc="-30">
                <a:solidFill>
                  <a:srgbClr val="403052"/>
                </a:solidFill>
                <a:latin typeface="Arial"/>
                <a:cs typeface="Arial"/>
              </a:rPr>
              <a:t>т.п.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в состоянии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относительного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покоя. </a:t>
            </a:r>
            <a:r>
              <a:rPr dirty="0" sz="1500" spc="40">
                <a:solidFill>
                  <a:srgbClr val="403052"/>
                </a:solidFill>
                <a:latin typeface="Arial"/>
                <a:cs typeface="Arial"/>
              </a:rPr>
              <a:t>Он </a:t>
            </a:r>
            <a:r>
              <a:rPr dirty="0" sz="1500" spc="4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зависит </a:t>
            </a:r>
            <a:r>
              <a:rPr dirty="0" sz="1500" spc="-5">
                <a:solidFill>
                  <a:srgbClr val="403052"/>
                </a:solidFill>
                <a:latin typeface="Arial"/>
                <a:cs typeface="Arial"/>
              </a:rPr>
              <a:t>от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возраста,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пола,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массы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тела. </a:t>
            </a:r>
            <a:r>
              <a:rPr dirty="0" sz="1500" spc="-10">
                <a:solidFill>
                  <a:srgbClr val="403052"/>
                </a:solidFill>
                <a:latin typeface="Arial"/>
                <a:cs typeface="Arial"/>
              </a:rPr>
              <a:t>Считают,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что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его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уровень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у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здорового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человека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среднего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 возраста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приблизительно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03052"/>
                </a:solidFill>
                <a:latin typeface="Arial"/>
                <a:cs typeface="Arial"/>
              </a:rPr>
              <a:t>соответствует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расходу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1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 килокалории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в  час 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на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каждый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килограмм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массы </a:t>
            </a:r>
            <a:r>
              <a:rPr dirty="0" sz="1500">
                <a:solidFill>
                  <a:srgbClr val="403052"/>
                </a:solidFill>
                <a:latin typeface="Arial"/>
                <a:cs typeface="Arial"/>
              </a:rPr>
              <a:t>тела. </a:t>
            </a:r>
            <a:r>
              <a:rPr dirty="0" sz="1500" spc="20">
                <a:solidFill>
                  <a:srgbClr val="403052"/>
                </a:solidFill>
                <a:latin typeface="Arial"/>
                <a:cs typeface="Arial"/>
              </a:rPr>
              <a:t>В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среднем для женщин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он </a:t>
            </a:r>
            <a:r>
              <a:rPr dirty="0" sz="1500" spc="5">
                <a:solidFill>
                  <a:srgbClr val="403052"/>
                </a:solidFill>
                <a:latin typeface="Arial"/>
                <a:cs typeface="Arial"/>
              </a:rPr>
              <a:t>составляет </a:t>
            </a:r>
            <a:r>
              <a:rPr dirty="0" sz="1500" spc="15">
                <a:solidFill>
                  <a:srgbClr val="403052"/>
                </a:solidFill>
                <a:latin typeface="Arial"/>
                <a:cs typeface="Arial"/>
              </a:rPr>
              <a:t>1400 ккал, а 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для </a:t>
            </a:r>
            <a:r>
              <a:rPr dirty="0" sz="1500" spc="3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мужчин</a:t>
            </a:r>
            <a:r>
              <a:rPr dirty="0" sz="1500" spc="8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30">
                <a:solidFill>
                  <a:srgbClr val="403052"/>
                </a:solidFill>
                <a:latin typeface="Arial"/>
                <a:cs typeface="Arial"/>
              </a:rPr>
              <a:t>—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1800</a:t>
            </a:r>
            <a:r>
              <a:rPr dirty="0" sz="1500" spc="25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403052"/>
                </a:solidFill>
                <a:latin typeface="Arial"/>
                <a:cs typeface="Arial"/>
              </a:rPr>
              <a:t>ккал</a:t>
            </a:r>
            <a:r>
              <a:rPr dirty="0" sz="1950" spc="10">
                <a:solidFill>
                  <a:srgbClr val="403052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5642" y="4487678"/>
            <a:ext cx="3813530" cy="244572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3" name="object 13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7168" cy="7184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8287" y="1207465"/>
            <a:ext cx="6951980" cy="4965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9105" algn="l"/>
              </a:tabLst>
            </a:pPr>
            <a:r>
              <a:rPr dirty="0" sz="3050" spc="5">
                <a:latin typeface="Times New Roman"/>
                <a:cs typeface="Times New Roman"/>
              </a:rPr>
              <a:t> </a:t>
            </a:r>
            <a:r>
              <a:rPr dirty="0" sz="3050" spc="5">
                <a:latin typeface="Times New Roman"/>
                <a:cs typeface="Times New Roman"/>
              </a:rPr>
              <a:t>	</a:t>
            </a:r>
            <a:r>
              <a:rPr dirty="0" sz="3050" spc="10" b="1" i="1">
                <a:latin typeface="Calibri"/>
                <a:cs typeface="Calibri"/>
              </a:rPr>
              <a:t>Формула</a:t>
            </a:r>
            <a:r>
              <a:rPr dirty="0" sz="3050" spc="-70" b="1" i="1">
                <a:latin typeface="Calibri"/>
                <a:cs typeface="Calibri"/>
              </a:rPr>
              <a:t> </a:t>
            </a:r>
            <a:r>
              <a:rPr dirty="0" sz="3050" spc="20" b="1" i="1">
                <a:latin typeface="Calibri"/>
                <a:cs typeface="Calibri"/>
              </a:rPr>
              <a:t>расчета</a:t>
            </a:r>
            <a:r>
              <a:rPr dirty="0" sz="3050" spc="-75" b="1" i="1">
                <a:latin typeface="Calibri"/>
                <a:cs typeface="Calibri"/>
              </a:rPr>
              <a:t> </a:t>
            </a:r>
            <a:r>
              <a:rPr dirty="0" sz="3050" spc="15" b="1" i="1">
                <a:latin typeface="Calibri"/>
                <a:cs typeface="Calibri"/>
              </a:rPr>
              <a:t>основного</a:t>
            </a:r>
            <a:r>
              <a:rPr dirty="0" sz="3050" spc="-75" b="1" i="1">
                <a:latin typeface="Calibri"/>
                <a:cs typeface="Calibri"/>
              </a:rPr>
              <a:t> </a:t>
            </a:r>
            <a:r>
              <a:rPr dirty="0" sz="3050" spc="10" b="1" i="1">
                <a:latin typeface="Calibri"/>
                <a:cs typeface="Calibri"/>
              </a:rPr>
              <a:t>обмена:</a:t>
            </a:r>
            <a:endParaRPr sz="3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7294" y="2898548"/>
            <a:ext cx="7263765" cy="1791970"/>
            <a:chOff x="1417294" y="2898548"/>
            <a:chExt cx="7263765" cy="1791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294" y="2908621"/>
              <a:ext cx="363541" cy="474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14" y="3200328"/>
              <a:ext cx="6626529" cy="48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6102" y="2898548"/>
              <a:ext cx="531195" cy="504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4093" y="2898548"/>
              <a:ext cx="373599" cy="5044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4501" y="2898548"/>
              <a:ext cx="3330727" cy="5044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2849" y="2898548"/>
              <a:ext cx="2288146" cy="5044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294" y="3552358"/>
              <a:ext cx="363541" cy="47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0214" y="3844066"/>
              <a:ext cx="6512534" cy="48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6102" y="3542286"/>
              <a:ext cx="531195" cy="5044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4093" y="3542286"/>
              <a:ext cx="373599" cy="504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4501" y="3542286"/>
              <a:ext cx="3330727" cy="504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2849" y="3542286"/>
              <a:ext cx="2174011" cy="5044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294" y="4196096"/>
              <a:ext cx="363541" cy="47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14" y="4487803"/>
              <a:ext cx="6626529" cy="482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29853" y="4498225"/>
              <a:ext cx="6591934" cy="13970"/>
            </a:xfrm>
            <a:custGeom>
              <a:avLst/>
              <a:gdLst/>
              <a:ahLst/>
              <a:cxnLst/>
              <a:rect l="l" t="t" r="r" b="b"/>
              <a:pathLst>
                <a:path w="6591934" h="13970">
                  <a:moveTo>
                    <a:pt x="6591604" y="0"/>
                  </a:moveTo>
                  <a:lnTo>
                    <a:pt x="0" y="0"/>
                  </a:lnTo>
                  <a:lnTo>
                    <a:pt x="0" y="13411"/>
                  </a:lnTo>
                  <a:lnTo>
                    <a:pt x="6591604" y="13411"/>
                  </a:lnTo>
                  <a:lnTo>
                    <a:pt x="6591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6102" y="4186024"/>
              <a:ext cx="3609009" cy="5044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2849" y="4186024"/>
              <a:ext cx="2288146" cy="504428"/>
            </a:xfrm>
            <a:prstGeom prst="rect">
              <a:avLst/>
            </a:prstGeom>
          </p:spPr>
        </p:pic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519936" y="2640942"/>
          <a:ext cx="7011670" cy="188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4460"/>
                <a:gridCol w="2982594"/>
                <a:gridCol w="2633345"/>
              </a:tblGrid>
              <a:tr h="30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085"/>
                        </a:lnSpc>
                      </a:pPr>
                      <a:r>
                        <a:rPr dirty="0" sz="2200" spc="-10" b="1">
                          <a:latin typeface="Calibri"/>
                          <a:cs typeface="Calibri"/>
                        </a:rPr>
                        <a:t>Мужчины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2490" marR="3175">
                        <a:lnSpc>
                          <a:spcPts val="2085"/>
                        </a:lnSpc>
                      </a:pPr>
                      <a:r>
                        <a:rPr dirty="0" sz="2200" spc="-15" b="1">
                          <a:latin typeface="Calibri"/>
                          <a:cs typeface="Calibri"/>
                        </a:rPr>
                        <a:t>Женщины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90791">
                <a:tc>
                  <a:txBody>
                    <a:bodyPr/>
                    <a:lstStyle/>
                    <a:p>
                      <a:pPr marL="378460" marR="59690" indent="-378460">
                        <a:lnSpc>
                          <a:spcPts val="190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378460" algn="l"/>
                          <a:tab pos="410845" algn="l"/>
                        </a:tabLst>
                      </a:pPr>
                      <a:r>
                        <a:rPr dirty="0" sz="1750" spc="10">
                          <a:latin typeface="Calibri"/>
                          <a:cs typeface="Calibri"/>
                        </a:rPr>
                        <a:t>18-30</a:t>
                      </a:r>
                      <a:r>
                        <a:rPr dirty="0" sz="17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лет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3730">
                        <a:lnSpc>
                          <a:spcPts val="1900"/>
                        </a:lnSpc>
                        <a:spcBef>
                          <a:spcPts val="95"/>
                        </a:spcBef>
                      </a:pPr>
                      <a:r>
                        <a:rPr dirty="0" sz="1750" spc="5">
                          <a:latin typeface="Calibri"/>
                          <a:cs typeface="Calibri"/>
                        </a:rPr>
                        <a:t>(15,3</a:t>
                      </a:r>
                      <a:r>
                        <a:rPr dirty="0" sz="17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в</a:t>
                      </a:r>
                      <a:r>
                        <a:rPr dirty="0" sz="17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кг)+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679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ts val="1900"/>
                        </a:lnSpc>
                        <a:spcBef>
                          <a:spcPts val="95"/>
                        </a:spcBef>
                      </a:pPr>
                      <a:r>
                        <a:rPr dirty="0" sz="1750" spc="5">
                          <a:latin typeface="Calibri"/>
                          <a:cs typeface="Calibri"/>
                        </a:rPr>
                        <a:t>(14,7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в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496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78460" marR="59690" indent="-378460">
                        <a:lnSpc>
                          <a:spcPts val="1900"/>
                        </a:lnSpc>
                        <a:buFont typeface="Arial"/>
                        <a:buChar char="•"/>
                        <a:tabLst>
                          <a:tab pos="378460" algn="l"/>
                          <a:tab pos="410845" algn="l"/>
                        </a:tabLst>
                      </a:pPr>
                      <a:r>
                        <a:rPr dirty="0" sz="1750" spc="10">
                          <a:latin typeface="Calibri"/>
                          <a:cs typeface="Calibri"/>
                        </a:rPr>
                        <a:t>30-60</a:t>
                      </a:r>
                      <a:r>
                        <a:rPr dirty="0" sz="17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лет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633730">
                        <a:lnSpc>
                          <a:spcPts val="1900"/>
                        </a:lnSpc>
                        <a:spcBef>
                          <a:spcPts val="1115"/>
                        </a:spcBef>
                      </a:pPr>
                      <a:r>
                        <a:rPr dirty="0" sz="1750" spc="5">
                          <a:latin typeface="Calibri"/>
                          <a:cs typeface="Calibri"/>
                        </a:rPr>
                        <a:t>(11,6</a:t>
                      </a:r>
                      <a:r>
                        <a:rPr dirty="0" sz="17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в</a:t>
                      </a:r>
                      <a:r>
                        <a:rPr dirty="0" sz="17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кг)+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879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41350" marR="3175">
                        <a:lnSpc>
                          <a:spcPts val="1900"/>
                        </a:lnSpc>
                        <a:spcBef>
                          <a:spcPts val="1115"/>
                        </a:spcBef>
                      </a:pPr>
                      <a:r>
                        <a:rPr dirty="0" sz="1750" spc="5">
                          <a:latin typeface="Calibri"/>
                          <a:cs typeface="Calibri"/>
                        </a:rPr>
                        <a:t>(8,7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7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</a:t>
                      </a:r>
                      <a:r>
                        <a:rPr dirty="0" sz="17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829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410209" indent="-379095">
                        <a:lnSpc>
                          <a:spcPts val="2090"/>
                        </a:lnSpc>
                        <a:buFont typeface="Arial"/>
                        <a:buChar char="•"/>
                        <a:tabLst>
                          <a:tab pos="410209" algn="l"/>
                          <a:tab pos="410845" algn="l"/>
                        </a:tabLst>
                      </a:pPr>
                      <a:r>
                        <a:rPr dirty="0" sz="1750">
                          <a:latin typeface="Calibri"/>
                          <a:cs typeface="Calibri"/>
                        </a:rPr>
                        <a:t>старше</a:t>
                      </a:r>
                      <a:r>
                        <a:rPr dirty="0" sz="17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60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654050">
                        <a:lnSpc>
                          <a:spcPts val="2090"/>
                        </a:lnSpc>
                        <a:spcBef>
                          <a:spcPts val="1115"/>
                        </a:spcBef>
                      </a:pPr>
                      <a:r>
                        <a:rPr dirty="0" sz="1750">
                          <a:latin typeface="Calibri"/>
                          <a:cs typeface="Calibri"/>
                        </a:rPr>
                        <a:t>лет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(13,5</a:t>
                      </a:r>
                      <a:r>
                        <a:rPr dirty="0" sz="17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7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кг)+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487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41350">
                        <a:lnSpc>
                          <a:spcPts val="2090"/>
                        </a:lnSpc>
                        <a:spcBef>
                          <a:spcPts val="1115"/>
                        </a:spcBef>
                      </a:pPr>
                      <a:r>
                        <a:rPr dirty="0" sz="1750" spc="5">
                          <a:latin typeface="Calibri"/>
                          <a:cs typeface="Calibri"/>
                        </a:rPr>
                        <a:t>(10,5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х</a:t>
                      </a:r>
                      <a:r>
                        <a:rPr dirty="0" sz="1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вес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 в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кг)</a:t>
                      </a:r>
                      <a:r>
                        <a:rPr dirty="0" sz="17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5">
                          <a:latin typeface="Calibri"/>
                          <a:cs typeface="Calibri"/>
                        </a:rPr>
                        <a:t>596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0" y="1983206"/>
            <a:ext cx="10044430" cy="5201285"/>
            <a:chOff x="0" y="1983206"/>
            <a:chExt cx="10044430" cy="5201285"/>
          </a:xfrm>
        </p:grpSpPr>
        <p:sp>
          <p:nvSpPr>
            <p:cNvPr id="24" name="object 24"/>
            <p:cNvSpPr/>
            <p:nvPr/>
          </p:nvSpPr>
          <p:spPr>
            <a:xfrm>
              <a:off x="1102131" y="1989912"/>
              <a:ext cx="7966709" cy="3443604"/>
            </a:xfrm>
            <a:custGeom>
              <a:avLst/>
              <a:gdLst/>
              <a:ahLst/>
              <a:cxnLst/>
              <a:rect l="l" t="t" r="r" b="b"/>
              <a:pathLst>
                <a:path w="7966709" h="3443604">
                  <a:moveTo>
                    <a:pt x="0" y="1721662"/>
                  </a:moveTo>
                  <a:lnTo>
                    <a:pt x="2128" y="1664835"/>
                  </a:lnTo>
                  <a:lnTo>
                    <a:pt x="8472" y="1608468"/>
                  </a:lnTo>
                  <a:lnTo>
                    <a:pt x="18964" y="1552590"/>
                  </a:lnTo>
                  <a:lnTo>
                    <a:pt x="33539" y="1497228"/>
                  </a:lnTo>
                  <a:lnTo>
                    <a:pt x="52131" y="1442412"/>
                  </a:lnTo>
                  <a:lnTo>
                    <a:pt x="74675" y="1388169"/>
                  </a:lnTo>
                  <a:lnTo>
                    <a:pt x="101106" y="1334529"/>
                  </a:lnTo>
                  <a:lnTo>
                    <a:pt x="131357" y="1281519"/>
                  </a:lnTo>
                  <a:lnTo>
                    <a:pt x="165363" y="1229167"/>
                  </a:lnTo>
                  <a:lnTo>
                    <a:pt x="203058" y="1177503"/>
                  </a:lnTo>
                  <a:lnTo>
                    <a:pt x="244378" y="1126554"/>
                  </a:lnTo>
                  <a:lnTo>
                    <a:pt x="289256" y="1076349"/>
                  </a:lnTo>
                  <a:lnTo>
                    <a:pt x="337626" y="1026916"/>
                  </a:lnTo>
                  <a:lnTo>
                    <a:pt x="389423" y="978284"/>
                  </a:lnTo>
                  <a:lnTo>
                    <a:pt x="444582" y="930481"/>
                  </a:lnTo>
                  <a:lnTo>
                    <a:pt x="503037" y="883535"/>
                  </a:lnTo>
                  <a:lnTo>
                    <a:pt x="533479" y="860393"/>
                  </a:lnTo>
                  <a:lnTo>
                    <a:pt x="564722" y="837475"/>
                  </a:lnTo>
                  <a:lnTo>
                    <a:pt x="596755" y="814786"/>
                  </a:lnTo>
                  <a:lnTo>
                    <a:pt x="629571" y="792329"/>
                  </a:lnTo>
                  <a:lnTo>
                    <a:pt x="663162" y="770107"/>
                  </a:lnTo>
                  <a:lnTo>
                    <a:pt x="697520" y="748125"/>
                  </a:lnTo>
                  <a:lnTo>
                    <a:pt x="732635" y="726386"/>
                  </a:lnTo>
                  <a:lnTo>
                    <a:pt x="768502" y="704892"/>
                  </a:lnTo>
                  <a:lnTo>
                    <a:pt x="805110" y="683649"/>
                  </a:lnTo>
                  <a:lnTo>
                    <a:pt x="842451" y="662658"/>
                  </a:lnTo>
                  <a:lnTo>
                    <a:pt x="880519" y="641925"/>
                  </a:lnTo>
                  <a:lnTo>
                    <a:pt x="919303" y="621452"/>
                  </a:lnTo>
                  <a:lnTo>
                    <a:pt x="958797" y="601243"/>
                  </a:lnTo>
                  <a:lnTo>
                    <a:pt x="998992" y="581302"/>
                  </a:lnTo>
                  <a:lnTo>
                    <a:pt x="1039880" y="561631"/>
                  </a:lnTo>
                  <a:lnTo>
                    <a:pt x="1081452" y="542235"/>
                  </a:lnTo>
                  <a:lnTo>
                    <a:pt x="1123700" y="523118"/>
                  </a:lnTo>
                  <a:lnTo>
                    <a:pt x="1166617" y="504282"/>
                  </a:lnTo>
                  <a:lnTo>
                    <a:pt x="1210193" y="485731"/>
                  </a:lnTo>
                  <a:lnTo>
                    <a:pt x="1254422" y="467469"/>
                  </a:lnTo>
                  <a:lnTo>
                    <a:pt x="1299294" y="449499"/>
                  </a:lnTo>
                  <a:lnTo>
                    <a:pt x="1344801" y="431825"/>
                  </a:lnTo>
                  <a:lnTo>
                    <a:pt x="1390935" y="414451"/>
                  </a:lnTo>
                  <a:lnTo>
                    <a:pt x="1437689" y="397380"/>
                  </a:lnTo>
                  <a:lnTo>
                    <a:pt x="1485053" y="380615"/>
                  </a:lnTo>
                  <a:lnTo>
                    <a:pt x="1533019" y="364160"/>
                  </a:lnTo>
                  <a:lnTo>
                    <a:pt x="1581580" y="348019"/>
                  </a:lnTo>
                  <a:lnTo>
                    <a:pt x="1630728" y="332195"/>
                  </a:lnTo>
                  <a:lnTo>
                    <a:pt x="1680453" y="316692"/>
                  </a:lnTo>
                  <a:lnTo>
                    <a:pt x="1730748" y="301512"/>
                  </a:lnTo>
                  <a:lnTo>
                    <a:pt x="1781604" y="286661"/>
                  </a:lnTo>
                  <a:lnTo>
                    <a:pt x="1833014" y="272141"/>
                  </a:lnTo>
                  <a:lnTo>
                    <a:pt x="1884969" y="257956"/>
                  </a:lnTo>
                  <a:lnTo>
                    <a:pt x="1937461" y="244109"/>
                  </a:lnTo>
                  <a:lnTo>
                    <a:pt x="1990482" y="230605"/>
                  </a:lnTo>
                  <a:lnTo>
                    <a:pt x="2044023" y="217445"/>
                  </a:lnTo>
                  <a:lnTo>
                    <a:pt x="2098076" y="204635"/>
                  </a:lnTo>
                  <a:lnTo>
                    <a:pt x="2152634" y="192178"/>
                  </a:lnTo>
                  <a:lnTo>
                    <a:pt x="2207688" y="180076"/>
                  </a:lnTo>
                  <a:lnTo>
                    <a:pt x="2263229" y="168335"/>
                  </a:lnTo>
                  <a:lnTo>
                    <a:pt x="2319250" y="156956"/>
                  </a:lnTo>
                  <a:lnTo>
                    <a:pt x="2375743" y="145945"/>
                  </a:lnTo>
                  <a:lnTo>
                    <a:pt x="2432698" y="135303"/>
                  </a:lnTo>
                  <a:lnTo>
                    <a:pt x="2490109" y="125036"/>
                  </a:lnTo>
                  <a:lnTo>
                    <a:pt x="2547966" y="115146"/>
                  </a:lnTo>
                  <a:lnTo>
                    <a:pt x="2606262" y="105637"/>
                  </a:lnTo>
                  <a:lnTo>
                    <a:pt x="2664988" y="96512"/>
                  </a:lnTo>
                  <a:lnTo>
                    <a:pt x="2724136" y="87776"/>
                  </a:lnTo>
                  <a:lnTo>
                    <a:pt x="2783698" y="79431"/>
                  </a:lnTo>
                  <a:lnTo>
                    <a:pt x="2843666" y="71481"/>
                  </a:lnTo>
                  <a:lnTo>
                    <a:pt x="2904032" y="63930"/>
                  </a:lnTo>
                  <a:lnTo>
                    <a:pt x="2964787" y="56781"/>
                  </a:lnTo>
                  <a:lnTo>
                    <a:pt x="3025923" y="50038"/>
                  </a:lnTo>
                  <a:lnTo>
                    <a:pt x="3087432" y="43705"/>
                  </a:lnTo>
                  <a:lnTo>
                    <a:pt x="3149306" y="37784"/>
                  </a:lnTo>
                  <a:lnTo>
                    <a:pt x="3211536" y="32280"/>
                  </a:lnTo>
                  <a:lnTo>
                    <a:pt x="3274115" y="27195"/>
                  </a:lnTo>
                  <a:lnTo>
                    <a:pt x="3337033" y="22535"/>
                  </a:lnTo>
                  <a:lnTo>
                    <a:pt x="3400284" y="18301"/>
                  </a:lnTo>
                  <a:lnTo>
                    <a:pt x="3463859" y="14498"/>
                  </a:lnTo>
                  <a:lnTo>
                    <a:pt x="3527749" y="11129"/>
                  </a:lnTo>
                  <a:lnTo>
                    <a:pt x="3591946" y="8197"/>
                  </a:lnTo>
                  <a:lnTo>
                    <a:pt x="3656443" y="5707"/>
                  </a:lnTo>
                  <a:lnTo>
                    <a:pt x="3721230" y="3662"/>
                  </a:lnTo>
                  <a:lnTo>
                    <a:pt x="3786301" y="2065"/>
                  </a:lnTo>
                  <a:lnTo>
                    <a:pt x="3851645" y="920"/>
                  </a:lnTo>
                  <a:lnTo>
                    <a:pt x="3917257" y="230"/>
                  </a:lnTo>
                  <a:lnTo>
                    <a:pt x="3983126" y="0"/>
                  </a:lnTo>
                  <a:lnTo>
                    <a:pt x="4048995" y="230"/>
                  </a:lnTo>
                  <a:lnTo>
                    <a:pt x="4114607" y="920"/>
                  </a:lnTo>
                  <a:lnTo>
                    <a:pt x="4179951" y="2065"/>
                  </a:lnTo>
                  <a:lnTo>
                    <a:pt x="4245022" y="3662"/>
                  </a:lnTo>
                  <a:lnTo>
                    <a:pt x="4309809" y="5707"/>
                  </a:lnTo>
                  <a:lnTo>
                    <a:pt x="4374306" y="8197"/>
                  </a:lnTo>
                  <a:lnTo>
                    <a:pt x="4438503" y="11129"/>
                  </a:lnTo>
                  <a:lnTo>
                    <a:pt x="4502393" y="14498"/>
                  </a:lnTo>
                  <a:lnTo>
                    <a:pt x="4565968" y="18301"/>
                  </a:lnTo>
                  <a:lnTo>
                    <a:pt x="4629219" y="22535"/>
                  </a:lnTo>
                  <a:lnTo>
                    <a:pt x="4692137" y="27195"/>
                  </a:lnTo>
                  <a:lnTo>
                    <a:pt x="4754716" y="32280"/>
                  </a:lnTo>
                  <a:lnTo>
                    <a:pt x="4816946" y="37784"/>
                  </a:lnTo>
                  <a:lnTo>
                    <a:pt x="4878820" y="43705"/>
                  </a:lnTo>
                  <a:lnTo>
                    <a:pt x="4940329" y="50038"/>
                  </a:lnTo>
                  <a:lnTo>
                    <a:pt x="5001465" y="56781"/>
                  </a:lnTo>
                  <a:lnTo>
                    <a:pt x="5062220" y="63930"/>
                  </a:lnTo>
                  <a:lnTo>
                    <a:pt x="5122586" y="71481"/>
                  </a:lnTo>
                  <a:lnTo>
                    <a:pt x="5182554" y="79431"/>
                  </a:lnTo>
                  <a:lnTo>
                    <a:pt x="5242116" y="87776"/>
                  </a:lnTo>
                  <a:lnTo>
                    <a:pt x="5301264" y="96512"/>
                  </a:lnTo>
                  <a:lnTo>
                    <a:pt x="5359990" y="105637"/>
                  </a:lnTo>
                  <a:lnTo>
                    <a:pt x="5418286" y="115146"/>
                  </a:lnTo>
                  <a:lnTo>
                    <a:pt x="5476143" y="125036"/>
                  </a:lnTo>
                  <a:lnTo>
                    <a:pt x="5533554" y="135303"/>
                  </a:lnTo>
                  <a:lnTo>
                    <a:pt x="5590509" y="145945"/>
                  </a:lnTo>
                  <a:lnTo>
                    <a:pt x="5647002" y="156956"/>
                  </a:lnTo>
                  <a:lnTo>
                    <a:pt x="5703023" y="168335"/>
                  </a:lnTo>
                  <a:lnTo>
                    <a:pt x="5758564" y="180076"/>
                  </a:lnTo>
                  <a:lnTo>
                    <a:pt x="5813618" y="192178"/>
                  </a:lnTo>
                  <a:lnTo>
                    <a:pt x="5868176" y="204635"/>
                  </a:lnTo>
                  <a:lnTo>
                    <a:pt x="5922229" y="217445"/>
                  </a:lnTo>
                  <a:lnTo>
                    <a:pt x="5975770" y="230605"/>
                  </a:lnTo>
                  <a:lnTo>
                    <a:pt x="6028791" y="244109"/>
                  </a:lnTo>
                  <a:lnTo>
                    <a:pt x="6081283" y="257956"/>
                  </a:lnTo>
                  <a:lnTo>
                    <a:pt x="6133238" y="272141"/>
                  </a:lnTo>
                  <a:lnTo>
                    <a:pt x="6184648" y="286661"/>
                  </a:lnTo>
                  <a:lnTo>
                    <a:pt x="6235504" y="301512"/>
                  </a:lnTo>
                  <a:lnTo>
                    <a:pt x="6285799" y="316692"/>
                  </a:lnTo>
                  <a:lnTo>
                    <a:pt x="6335524" y="332195"/>
                  </a:lnTo>
                  <a:lnTo>
                    <a:pt x="6384671" y="348019"/>
                  </a:lnTo>
                  <a:lnTo>
                    <a:pt x="6433233" y="364160"/>
                  </a:lnTo>
                  <a:lnTo>
                    <a:pt x="6481199" y="380615"/>
                  </a:lnTo>
                  <a:lnTo>
                    <a:pt x="6528563" y="397380"/>
                  </a:lnTo>
                  <a:lnTo>
                    <a:pt x="6575317" y="414451"/>
                  </a:lnTo>
                  <a:lnTo>
                    <a:pt x="6621451" y="431825"/>
                  </a:lnTo>
                  <a:lnTo>
                    <a:pt x="6666958" y="449499"/>
                  </a:lnTo>
                  <a:lnTo>
                    <a:pt x="6711830" y="467469"/>
                  </a:lnTo>
                  <a:lnTo>
                    <a:pt x="6756059" y="485731"/>
                  </a:lnTo>
                  <a:lnTo>
                    <a:pt x="6799635" y="504282"/>
                  </a:lnTo>
                  <a:lnTo>
                    <a:pt x="6842552" y="523118"/>
                  </a:lnTo>
                  <a:lnTo>
                    <a:pt x="6884800" y="542235"/>
                  </a:lnTo>
                  <a:lnTo>
                    <a:pt x="6926372" y="561631"/>
                  </a:lnTo>
                  <a:lnTo>
                    <a:pt x="6967260" y="581302"/>
                  </a:lnTo>
                  <a:lnTo>
                    <a:pt x="7007455" y="601243"/>
                  </a:lnTo>
                  <a:lnTo>
                    <a:pt x="7046949" y="621452"/>
                  </a:lnTo>
                  <a:lnTo>
                    <a:pt x="7085733" y="641925"/>
                  </a:lnTo>
                  <a:lnTo>
                    <a:pt x="7123801" y="662658"/>
                  </a:lnTo>
                  <a:lnTo>
                    <a:pt x="7161142" y="683649"/>
                  </a:lnTo>
                  <a:lnTo>
                    <a:pt x="7197750" y="704892"/>
                  </a:lnTo>
                  <a:lnTo>
                    <a:pt x="7233617" y="726386"/>
                  </a:lnTo>
                  <a:lnTo>
                    <a:pt x="7268732" y="748125"/>
                  </a:lnTo>
                  <a:lnTo>
                    <a:pt x="7303090" y="770107"/>
                  </a:lnTo>
                  <a:lnTo>
                    <a:pt x="7336681" y="792329"/>
                  </a:lnTo>
                  <a:lnTo>
                    <a:pt x="7369497" y="814786"/>
                  </a:lnTo>
                  <a:lnTo>
                    <a:pt x="7401530" y="837475"/>
                  </a:lnTo>
                  <a:lnTo>
                    <a:pt x="7432773" y="860393"/>
                  </a:lnTo>
                  <a:lnTo>
                    <a:pt x="7463215" y="883535"/>
                  </a:lnTo>
                  <a:lnTo>
                    <a:pt x="7521670" y="930481"/>
                  </a:lnTo>
                  <a:lnTo>
                    <a:pt x="7576829" y="978284"/>
                  </a:lnTo>
                  <a:lnTo>
                    <a:pt x="7628626" y="1026916"/>
                  </a:lnTo>
                  <a:lnTo>
                    <a:pt x="7676996" y="1076349"/>
                  </a:lnTo>
                  <a:lnTo>
                    <a:pt x="7721874" y="1126554"/>
                  </a:lnTo>
                  <a:lnTo>
                    <a:pt x="7763193" y="1177503"/>
                  </a:lnTo>
                  <a:lnTo>
                    <a:pt x="7800889" y="1229167"/>
                  </a:lnTo>
                  <a:lnTo>
                    <a:pt x="7834895" y="1281519"/>
                  </a:lnTo>
                  <a:lnTo>
                    <a:pt x="7865146" y="1334529"/>
                  </a:lnTo>
                  <a:lnTo>
                    <a:pt x="7891577" y="1388169"/>
                  </a:lnTo>
                  <a:lnTo>
                    <a:pt x="7914121" y="1442412"/>
                  </a:lnTo>
                  <a:lnTo>
                    <a:pt x="7932713" y="1497228"/>
                  </a:lnTo>
                  <a:lnTo>
                    <a:pt x="7947288" y="1552590"/>
                  </a:lnTo>
                  <a:lnTo>
                    <a:pt x="7957780" y="1608468"/>
                  </a:lnTo>
                  <a:lnTo>
                    <a:pt x="7964123" y="1664835"/>
                  </a:lnTo>
                  <a:lnTo>
                    <a:pt x="7966252" y="1721662"/>
                  </a:lnTo>
                  <a:lnTo>
                    <a:pt x="7965719" y="1750132"/>
                  </a:lnTo>
                  <a:lnTo>
                    <a:pt x="7961475" y="1806732"/>
                  </a:lnTo>
                  <a:lnTo>
                    <a:pt x="7953049" y="1862859"/>
                  </a:lnTo>
                  <a:lnTo>
                    <a:pt x="7940507" y="1918482"/>
                  </a:lnTo>
                  <a:lnTo>
                    <a:pt x="7923915" y="1973575"/>
                  </a:lnTo>
                  <a:lnTo>
                    <a:pt x="7903339" y="2028108"/>
                  </a:lnTo>
                  <a:lnTo>
                    <a:pt x="7878843" y="2082053"/>
                  </a:lnTo>
                  <a:lnTo>
                    <a:pt x="7850494" y="2135382"/>
                  </a:lnTo>
                  <a:lnTo>
                    <a:pt x="7818357" y="2188066"/>
                  </a:lnTo>
                  <a:lnTo>
                    <a:pt x="7782498" y="2240077"/>
                  </a:lnTo>
                  <a:lnTo>
                    <a:pt x="7742983" y="2291387"/>
                  </a:lnTo>
                  <a:lnTo>
                    <a:pt x="7699876" y="2341968"/>
                  </a:lnTo>
                  <a:lnTo>
                    <a:pt x="7653244" y="2391790"/>
                  </a:lnTo>
                  <a:lnTo>
                    <a:pt x="7603152" y="2440826"/>
                  </a:lnTo>
                  <a:lnTo>
                    <a:pt x="7549665" y="2489047"/>
                  </a:lnTo>
                  <a:lnTo>
                    <a:pt x="7492850" y="2536425"/>
                  </a:lnTo>
                  <a:lnTo>
                    <a:pt x="7432773" y="2582932"/>
                  </a:lnTo>
                  <a:lnTo>
                    <a:pt x="7401530" y="2605850"/>
                  </a:lnTo>
                  <a:lnTo>
                    <a:pt x="7369497" y="2628539"/>
                  </a:lnTo>
                  <a:lnTo>
                    <a:pt x="7336681" y="2650996"/>
                  </a:lnTo>
                  <a:lnTo>
                    <a:pt x="7303090" y="2673217"/>
                  </a:lnTo>
                  <a:lnTo>
                    <a:pt x="7268732" y="2695200"/>
                  </a:lnTo>
                  <a:lnTo>
                    <a:pt x="7233617" y="2716939"/>
                  </a:lnTo>
                  <a:lnTo>
                    <a:pt x="7197750" y="2738432"/>
                  </a:lnTo>
                  <a:lnTo>
                    <a:pt x="7161142" y="2759676"/>
                  </a:lnTo>
                  <a:lnTo>
                    <a:pt x="7123801" y="2780666"/>
                  </a:lnTo>
                  <a:lnTo>
                    <a:pt x="7085733" y="2801400"/>
                  </a:lnTo>
                  <a:lnTo>
                    <a:pt x="7046949" y="2821873"/>
                  </a:lnTo>
                  <a:lnTo>
                    <a:pt x="7007455" y="2842082"/>
                  </a:lnTo>
                  <a:lnTo>
                    <a:pt x="6967260" y="2862023"/>
                  </a:lnTo>
                  <a:lnTo>
                    <a:pt x="6926372" y="2881694"/>
                  </a:lnTo>
                  <a:lnTo>
                    <a:pt x="6884800" y="2901089"/>
                  </a:lnTo>
                  <a:lnTo>
                    <a:pt x="6842552" y="2920207"/>
                  </a:lnTo>
                  <a:lnTo>
                    <a:pt x="6799635" y="2939043"/>
                  </a:lnTo>
                  <a:lnTo>
                    <a:pt x="6756059" y="2957594"/>
                  </a:lnTo>
                  <a:lnTo>
                    <a:pt x="6711830" y="2975856"/>
                  </a:lnTo>
                  <a:lnTo>
                    <a:pt x="6666958" y="2993825"/>
                  </a:lnTo>
                  <a:lnTo>
                    <a:pt x="6621451" y="3011499"/>
                  </a:lnTo>
                  <a:lnTo>
                    <a:pt x="6575317" y="3028874"/>
                  </a:lnTo>
                  <a:lnTo>
                    <a:pt x="6528563" y="3045945"/>
                  </a:lnTo>
                  <a:lnTo>
                    <a:pt x="6481199" y="3062710"/>
                  </a:lnTo>
                  <a:lnTo>
                    <a:pt x="6433233" y="3079165"/>
                  </a:lnTo>
                  <a:lnTo>
                    <a:pt x="6384671" y="3095306"/>
                  </a:lnTo>
                  <a:lnTo>
                    <a:pt x="6335524" y="3111130"/>
                  </a:lnTo>
                  <a:lnTo>
                    <a:pt x="6285799" y="3126633"/>
                  </a:lnTo>
                  <a:lnTo>
                    <a:pt x="6235504" y="3141812"/>
                  </a:lnTo>
                  <a:lnTo>
                    <a:pt x="6184648" y="3156664"/>
                  </a:lnTo>
                  <a:lnTo>
                    <a:pt x="6133238" y="3171183"/>
                  </a:lnTo>
                  <a:lnTo>
                    <a:pt x="6081283" y="3185369"/>
                  </a:lnTo>
                  <a:lnTo>
                    <a:pt x="6028791" y="3199215"/>
                  </a:lnTo>
                  <a:lnTo>
                    <a:pt x="5975770" y="3212720"/>
                  </a:lnTo>
                  <a:lnTo>
                    <a:pt x="5922229" y="3225879"/>
                  </a:lnTo>
                  <a:lnTo>
                    <a:pt x="5868176" y="3238689"/>
                  </a:lnTo>
                  <a:lnTo>
                    <a:pt x="5813618" y="3251147"/>
                  </a:lnTo>
                  <a:lnTo>
                    <a:pt x="5758564" y="3263248"/>
                  </a:lnTo>
                  <a:lnTo>
                    <a:pt x="5703023" y="3274990"/>
                  </a:lnTo>
                  <a:lnTo>
                    <a:pt x="5647002" y="3286368"/>
                  </a:lnTo>
                  <a:lnTo>
                    <a:pt x="5590509" y="3297380"/>
                  </a:lnTo>
                  <a:lnTo>
                    <a:pt x="5533554" y="3308021"/>
                  </a:lnTo>
                  <a:lnTo>
                    <a:pt x="5476143" y="3318289"/>
                  </a:lnTo>
                  <a:lnTo>
                    <a:pt x="5418286" y="3328179"/>
                  </a:lnTo>
                  <a:lnTo>
                    <a:pt x="5359990" y="3337688"/>
                  </a:lnTo>
                  <a:lnTo>
                    <a:pt x="5301264" y="3346812"/>
                  </a:lnTo>
                  <a:lnTo>
                    <a:pt x="5242116" y="3355549"/>
                  </a:lnTo>
                  <a:lnTo>
                    <a:pt x="5182554" y="3363894"/>
                  </a:lnTo>
                  <a:lnTo>
                    <a:pt x="5122586" y="3371843"/>
                  </a:lnTo>
                  <a:lnTo>
                    <a:pt x="5062220" y="3379394"/>
                  </a:lnTo>
                  <a:lnTo>
                    <a:pt x="5001465" y="3386543"/>
                  </a:lnTo>
                  <a:lnTo>
                    <a:pt x="4940329" y="3393286"/>
                  </a:lnTo>
                  <a:lnTo>
                    <a:pt x="4878820" y="3399620"/>
                  </a:lnTo>
                  <a:lnTo>
                    <a:pt x="4816946" y="3405541"/>
                  </a:lnTo>
                  <a:lnTo>
                    <a:pt x="4754716" y="3411045"/>
                  </a:lnTo>
                  <a:lnTo>
                    <a:pt x="4692137" y="3416129"/>
                  </a:lnTo>
                  <a:lnTo>
                    <a:pt x="4629219" y="3420790"/>
                  </a:lnTo>
                  <a:lnTo>
                    <a:pt x="4565968" y="3425024"/>
                  </a:lnTo>
                  <a:lnTo>
                    <a:pt x="4502393" y="3428827"/>
                  </a:lnTo>
                  <a:lnTo>
                    <a:pt x="4438503" y="3432196"/>
                  </a:lnTo>
                  <a:lnTo>
                    <a:pt x="4374306" y="3435127"/>
                  </a:lnTo>
                  <a:lnTo>
                    <a:pt x="4309809" y="3437618"/>
                  </a:lnTo>
                  <a:lnTo>
                    <a:pt x="4245022" y="3439663"/>
                  </a:lnTo>
                  <a:lnTo>
                    <a:pt x="4179951" y="3441260"/>
                  </a:lnTo>
                  <a:lnTo>
                    <a:pt x="4114607" y="3442405"/>
                  </a:lnTo>
                  <a:lnTo>
                    <a:pt x="4048995" y="3443095"/>
                  </a:lnTo>
                  <a:lnTo>
                    <a:pt x="3983126" y="3443325"/>
                  </a:lnTo>
                  <a:lnTo>
                    <a:pt x="3917257" y="3443095"/>
                  </a:lnTo>
                  <a:lnTo>
                    <a:pt x="3851645" y="3442405"/>
                  </a:lnTo>
                  <a:lnTo>
                    <a:pt x="3786301" y="3441260"/>
                  </a:lnTo>
                  <a:lnTo>
                    <a:pt x="3721230" y="3439663"/>
                  </a:lnTo>
                  <a:lnTo>
                    <a:pt x="3656443" y="3437618"/>
                  </a:lnTo>
                  <a:lnTo>
                    <a:pt x="3591946" y="3435127"/>
                  </a:lnTo>
                  <a:lnTo>
                    <a:pt x="3527749" y="3432196"/>
                  </a:lnTo>
                  <a:lnTo>
                    <a:pt x="3463859" y="3428827"/>
                  </a:lnTo>
                  <a:lnTo>
                    <a:pt x="3400284" y="3425024"/>
                  </a:lnTo>
                  <a:lnTo>
                    <a:pt x="3337033" y="3420790"/>
                  </a:lnTo>
                  <a:lnTo>
                    <a:pt x="3274115" y="3416129"/>
                  </a:lnTo>
                  <a:lnTo>
                    <a:pt x="3211536" y="3411045"/>
                  </a:lnTo>
                  <a:lnTo>
                    <a:pt x="3149306" y="3405541"/>
                  </a:lnTo>
                  <a:lnTo>
                    <a:pt x="3087432" y="3399620"/>
                  </a:lnTo>
                  <a:lnTo>
                    <a:pt x="3025923" y="3393286"/>
                  </a:lnTo>
                  <a:lnTo>
                    <a:pt x="2964787" y="3386543"/>
                  </a:lnTo>
                  <a:lnTo>
                    <a:pt x="2904032" y="3379394"/>
                  </a:lnTo>
                  <a:lnTo>
                    <a:pt x="2843666" y="3371843"/>
                  </a:lnTo>
                  <a:lnTo>
                    <a:pt x="2783698" y="3363894"/>
                  </a:lnTo>
                  <a:lnTo>
                    <a:pt x="2724136" y="3355549"/>
                  </a:lnTo>
                  <a:lnTo>
                    <a:pt x="2664988" y="3346812"/>
                  </a:lnTo>
                  <a:lnTo>
                    <a:pt x="2606262" y="3337688"/>
                  </a:lnTo>
                  <a:lnTo>
                    <a:pt x="2547966" y="3328179"/>
                  </a:lnTo>
                  <a:lnTo>
                    <a:pt x="2490109" y="3318289"/>
                  </a:lnTo>
                  <a:lnTo>
                    <a:pt x="2432698" y="3308021"/>
                  </a:lnTo>
                  <a:lnTo>
                    <a:pt x="2375743" y="3297380"/>
                  </a:lnTo>
                  <a:lnTo>
                    <a:pt x="2319250" y="3286368"/>
                  </a:lnTo>
                  <a:lnTo>
                    <a:pt x="2263229" y="3274990"/>
                  </a:lnTo>
                  <a:lnTo>
                    <a:pt x="2207688" y="3263248"/>
                  </a:lnTo>
                  <a:lnTo>
                    <a:pt x="2152634" y="3251147"/>
                  </a:lnTo>
                  <a:lnTo>
                    <a:pt x="2098076" y="3238689"/>
                  </a:lnTo>
                  <a:lnTo>
                    <a:pt x="2044023" y="3225879"/>
                  </a:lnTo>
                  <a:lnTo>
                    <a:pt x="1990482" y="3212720"/>
                  </a:lnTo>
                  <a:lnTo>
                    <a:pt x="1937461" y="3199215"/>
                  </a:lnTo>
                  <a:lnTo>
                    <a:pt x="1884969" y="3185369"/>
                  </a:lnTo>
                  <a:lnTo>
                    <a:pt x="1833014" y="3171183"/>
                  </a:lnTo>
                  <a:lnTo>
                    <a:pt x="1781604" y="3156664"/>
                  </a:lnTo>
                  <a:lnTo>
                    <a:pt x="1730748" y="3141812"/>
                  </a:lnTo>
                  <a:lnTo>
                    <a:pt x="1680453" y="3126633"/>
                  </a:lnTo>
                  <a:lnTo>
                    <a:pt x="1630728" y="3111130"/>
                  </a:lnTo>
                  <a:lnTo>
                    <a:pt x="1581580" y="3095306"/>
                  </a:lnTo>
                  <a:lnTo>
                    <a:pt x="1533019" y="3079165"/>
                  </a:lnTo>
                  <a:lnTo>
                    <a:pt x="1485053" y="3062710"/>
                  </a:lnTo>
                  <a:lnTo>
                    <a:pt x="1437689" y="3045945"/>
                  </a:lnTo>
                  <a:lnTo>
                    <a:pt x="1390935" y="3028874"/>
                  </a:lnTo>
                  <a:lnTo>
                    <a:pt x="1344801" y="3011499"/>
                  </a:lnTo>
                  <a:lnTo>
                    <a:pt x="1299294" y="2993825"/>
                  </a:lnTo>
                  <a:lnTo>
                    <a:pt x="1254422" y="2975856"/>
                  </a:lnTo>
                  <a:lnTo>
                    <a:pt x="1210193" y="2957594"/>
                  </a:lnTo>
                  <a:lnTo>
                    <a:pt x="1166617" y="2939043"/>
                  </a:lnTo>
                  <a:lnTo>
                    <a:pt x="1123700" y="2920207"/>
                  </a:lnTo>
                  <a:lnTo>
                    <a:pt x="1081452" y="2901089"/>
                  </a:lnTo>
                  <a:lnTo>
                    <a:pt x="1039880" y="2881694"/>
                  </a:lnTo>
                  <a:lnTo>
                    <a:pt x="998992" y="2862023"/>
                  </a:lnTo>
                  <a:lnTo>
                    <a:pt x="958797" y="2842082"/>
                  </a:lnTo>
                  <a:lnTo>
                    <a:pt x="919303" y="2821873"/>
                  </a:lnTo>
                  <a:lnTo>
                    <a:pt x="880519" y="2801400"/>
                  </a:lnTo>
                  <a:lnTo>
                    <a:pt x="842451" y="2780666"/>
                  </a:lnTo>
                  <a:lnTo>
                    <a:pt x="805110" y="2759676"/>
                  </a:lnTo>
                  <a:lnTo>
                    <a:pt x="768502" y="2738432"/>
                  </a:lnTo>
                  <a:lnTo>
                    <a:pt x="732635" y="2716939"/>
                  </a:lnTo>
                  <a:lnTo>
                    <a:pt x="697520" y="2695200"/>
                  </a:lnTo>
                  <a:lnTo>
                    <a:pt x="663162" y="2673217"/>
                  </a:lnTo>
                  <a:lnTo>
                    <a:pt x="629571" y="2650996"/>
                  </a:lnTo>
                  <a:lnTo>
                    <a:pt x="596755" y="2628539"/>
                  </a:lnTo>
                  <a:lnTo>
                    <a:pt x="564722" y="2605850"/>
                  </a:lnTo>
                  <a:lnTo>
                    <a:pt x="533479" y="2582932"/>
                  </a:lnTo>
                  <a:lnTo>
                    <a:pt x="503037" y="2559789"/>
                  </a:lnTo>
                  <a:lnTo>
                    <a:pt x="444582" y="2512844"/>
                  </a:lnTo>
                  <a:lnTo>
                    <a:pt x="389423" y="2465040"/>
                  </a:lnTo>
                  <a:lnTo>
                    <a:pt x="337626" y="2416408"/>
                  </a:lnTo>
                  <a:lnTo>
                    <a:pt x="289256" y="2366975"/>
                  </a:lnTo>
                  <a:lnTo>
                    <a:pt x="244378" y="2316771"/>
                  </a:lnTo>
                  <a:lnTo>
                    <a:pt x="203058" y="2265822"/>
                  </a:lnTo>
                  <a:lnTo>
                    <a:pt x="165363" y="2214158"/>
                  </a:lnTo>
                  <a:lnTo>
                    <a:pt x="131357" y="2161806"/>
                  </a:lnTo>
                  <a:lnTo>
                    <a:pt x="101106" y="2108796"/>
                  </a:lnTo>
                  <a:lnTo>
                    <a:pt x="74675" y="2055155"/>
                  </a:lnTo>
                  <a:lnTo>
                    <a:pt x="52131" y="2000913"/>
                  </a:lnTo>
                  <a:lnTo>
                    <a:pt x="33539" y="1946097"/>
                  </a:lnTo>
                  <a:lnTo>
                    <a:pt x="18964" y="1890735"/>
                  </a:lnTo>
                  <a:lnTo>
                    <a:pt x="8472" y="1834857"/>
                  </a:lnTo>
                  <a:lnTo>
                    <a:pt x="2128" y="1778490"/>
                  </a:lnTo>
                  <a:lnTo>
                    <a:pt x="0" y="1721662"/>
                  </a:lnTo>
                  <a:close/>
                </a:path>
              </a:pathLst>
            </a:custGeom>
            <a:ln w="13411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1364" y="2872772"/>
            <a:ext cx="7096125" cy="225615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91160" marR="5080" indent="-379095">
              <a:lnSpc>
                <a:spcPct val="81600"/>
              </a:lnSpc>
              <a:spcBef>
                <a:spcPts val="590"/>
              </a:spcBef>
              <a:buClr>
                <a:srgbClr val="403052"/>
              </a:buClr>
              <a:buFont typeface="Wingdings"/>
              <a:buChar char=""/>
              <a:tabLst>
                <a:tab pos="391160" algn="l"/>
                <a:tab pos="391795" algn="l"/>
              </a:tabLst>
            </a:pP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1,4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(при</a:t>
            </a:r>
            <a:r>
              <a:rPr dirty="0" sz="20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малоподвижном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образе</a:t>
            </a:r>
            <a:r>
              <a:rPr dirty="0" sz="2050" spc="2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жизни)</a:t>
            </a:r>
            <a:r>
              <a:rPr dirty="0" sz="2050" spc="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-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целенаправленная</a:t>
            </a:r>
            <a:r>
              <a:rPr dirty="0" sz="2050" spc="1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физическая</a:t>
            </a:r>
            <a:r>
              <a:rPr dirty="0" sz="20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активность</a:t>
            </a:r>
            <a:r>
              <a:rPr dirty="0" sz="20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менее</a:t>
            </a:r>
            <a:r>
              <a:rPr dirty="0" sz="2050" spc="5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30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мин.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в </a:t>
            </a:r>
            <a:r>
              <a:rPr dirty="0" sz="2050" spc="-4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день;</a:t>
            </a:r>
            <a:endParaRPr sz="2050">
              <a:latin typeface="Calibri"/>
              <a:cs typeface="Calibri"/>
            </a:endParaRPr>
          </a:p>
          <a:p>
            <a:pPr marL="391160" indent="-379095">
              <a:lnSpc>
                <a:spcPts val="2235"/>
              </a:lnSpc>
              <a:spcBef>
                <a:spcPts val="45"/>
              </a:spcBef>
              <a:buFont typeface="Wingdings"/>
              <a:buChar char=""/>
              <a:tabLst>
                <a:tab pos="391160" algn="l"/>
                <a:tab pos="391795" algn="l"/>
              </a:tabLst>
            </a:pP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1,6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-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1,7</a:t>
            </a:r>
            <a:r>
              <a:rPr dirty="0" sz="20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(при</a:t>
            </a:r>
            <a:r>
              <a:rPr dirty="0" sz="2050" spc="-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умеренно</a:t>
            </a:r>
            <a:r>
              <a:rPr dirty="0" sz="2050" spc="3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активном</a:t>
            </a:r>
            <a:r>
              <a:rPr dirty="0" sz="20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образе</a:t>
            </a:r>
            <a:r>
              <a:rPr dirty="0" sz="2050" spc="-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жизни)</a:t>
            </a:r>
            <a:r>
              <a:rPr dirty="0" sz="2050" spc="6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-</a:t>
            </a:r>
            <a:endParaRPr sz="2050">
              <a:latin typeface="Calibri"/>
              <a:cs typeface="Calibri"/>
            </a:endParaRPr>
          </a:p>
          <a:p>
            <a:pPr marL="391160">
              <a:lnSpc>
                <a:spcPts val="2235"/>
              </a:lnSpc>
            </a:pP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целенаправленная</a:t>
            </a:r>
            <a:r>
              <a:rPr dirty="0" sz="2050" spc="1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физическая</a:t>
            </a:r>
            <a:r>
              <a:rPr dirty="0" sz="20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активность</a:t>
            </a:r>
            <a:r>
              <a:rPr dirty="0" sz="20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30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мин.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в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день;</a:t>
            </a:r>
            <a:endParaRPr sz="2050">
              <a:latin typeface="Calibri"/>
              <a:cs typeface="Calibri"/>
            </a:endParaRPr>
          </a:p>
          <a:p>
            <a:pPr marL="391160" marR="45085" indent="-379095">
              <a:lnSpc>
                <a:spcPct val="81600"/>
              </a:lnSpc>
              <a:spcBef>
                <a:spcPts val="505"/>
              </a:spcBef>
              <a:buFont typeface="Wingdings"/>
              <a:buChar char=""/>
              <a:tabLst>
                <a:tab pos="391160" algn="l"/>
                <a:tab pos="391795" algn="l"/>
              </a:tabLst>
            </a:pP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2,0 (при высокой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физической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активности)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-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целенаправленная</a:t>
            </a:r>
            <a:r>
              <a:rPr dirty="0" sz="2050" spc="11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физическая</a:t>
            </a:r>
            <a:r>
              <a:rPr dirty="0" sz="20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активность</a:t>
            </a:r>
            <a:r>
              <a:rPr dirty="0" sz="2050" spc="-15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более</a:t>
            </a:r>
            <a:r>
              <a:rPr dirty="0" sz="2050" spc="3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30</a:t>
            </a:r>
            <a:r>
              <a:rPr dirty="0" sz="2050" spc="10">
                <a:solidFill>
                  <a:srgbClr val="403052"/>
                </a:solidFill>
                <a:latin typeface="Calibri"/>
                <a:cs typeface="Calibri"/>
              </a:rPr>
              <a:t> мин.</a:t>
            </a:r>
            <a:r>
              <a:rPr dirty="0" sz="2050" spc="2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15">
                <a:solidFill>
                  <a:srgbClr val="403052"/>
                </a:solidFill>
                <a:latin typeface="Calibri"/>
                <a:cs typeface="Calibri"/>
              </a:rPr>
              <a:t>в </a:t>
            </a:r>
            <a:r>
              <a:rPr dirty="0" sz="2050" spc="-45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dirty="0" sz="2050" spc="5">
                <a:solidFill>
                  <a:srgbClr val="403052"/>
                </a:solidFill>
                <a:latin typeface="Calibri"/>
                <a:cs typeface="Calibri"/>
              </a:rPr>
              <a:t>день.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180" y="526414"/>
            <a:ext cx="7922895" cy="902335"/>
          </a:xfrm>
          <a:prstGeom prst="rect">
            <a:avLst/>
          </a:prstGeom>
          <a:ln w="43586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1140">
              <a:lnSpc>
                <a:spcPts val="2575"/>
              </a:lnSpc>
            </a:pPr>
            <a:r>
              <a:rPr dirty="0" sz="2200" spc="-5">
                <a:latin typeface="Arial"/>
                <a:cs typeface="Arial"/>
              </a:rPr>
              <a:t>Оценка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физической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активности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проводится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с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помощью</a:t>
            </a:r>
            <a:endParaRPr sz="220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</a:pPr>
            <a:r>
              <a:rPr dirty="0" sz="2200" spc="-30">
                <a:latin typeface="Arial"/>
                <a:cs typeface="Arial"/>
              </a:rPr>
              <a:t>расчета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КФИ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(коэффициента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физической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активности)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51557" y="1463452"/>
            <a:ext cx="7403465" cy="4064000"/>
            <a:chOff x="2151557" y="1463452"/>
            <a:chExt cx="7403465" cy="4064000"/>
          </a:xfrm>
        </p:grpSpPr>
        <p:sp>
          <p:nvSpPr>
            <p:cNvPr id="5" name="object 5"/>
            <p:cNvSpPr/>
            <p:nvPr/>
          </p:nvSpPr>
          <p:spPr>
            <a:xfrm>
              <a:off x="2164969" y="2345308"/>
              <a:ext cx="7376159" cy="3168650"/>
            </a:xfrm>
            <a:custGeom>
              <a:avLst/>
              <a:gdLst/>
              <a:ahLst/>
              <a:cxnLst/>
              <a:rect l="l" t="t" r="r" b="b"/>
              <a:pathLst>
                <a:path w="7376159" h="3168650">
                  <a:moveTo>
                    <a:pt x="0" y="3168396"/>
                  </a:moveTo>
                  <a:lnTo>
                    <a:pt x="7376160" y="3168396"/>
                  </a:lnTo>
                  <a:lnTo>
                    <a:pt x="7376160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2682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068" y="1463452"/>
              <a:ext cx="651937" cy="8966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9095" y="1492021"/>
              <a:ext cx="533400" cy="791845"/>
            </a:xfrm>
            <a:custGeom>
              <a:avLst/>
              <a:gdLst/>
              <a:ahLst/>
              <a:cxnLst/>
              <a:rect l="l" t="t" r="r" b="b"/>
              <a:pathLst>
                <a:path w="533400" h="791844">
                  <a:moveTo>
                    <a:pt x="399821" y="0"/>
                  </a:moveTo>
                  <a:lnTo>
                    <a:pt x="133273" y="0"/>
                  </a:lnTo>
                  <a:lnTo>
                    <a:pt x="133273" y="524713"/>
                  </a:lnTo>
                  <a:lnTo>
                    <a:pt x="0" y="524713"/>
                  </a:lnTo>
                  <a:lnTo>
                    <a:pt x="266547" y="791260"/>
                  </a:lnTo>
                  <a:lnTo>
                    <a:pt x="533095" y="524713"/>
                  </a:lnTo>
                  <a:lnTo>
                    <a:pt x="399821" y="524713"/>
                  </a:lnTo>
                  <a:lnTo>
                    <a:pt x="39982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59095" y="1492021"/>
              <a:ext cx="533400" cy="791845"/>
            </a:xfrm>
            <a:custGeom>
              <a:avLst/>
              <a:gdLst/>
              <a:ahLst/>
              <a:cxnLst/>
              <a:rect l="l" t="t" r="r" b="b"/>
              <a:pathLst>
                <a:path w="533400" h="791844">
                  <a:moveTo>
                    <a:pt x="0" y="524713"/>
                  </a:moveTo>
                  <a:lnTo>
                    <a:pt x="133273" y="524713"/>
                  </a:lnTo>
                  <a:lnTo>
                    <a:pt x="133273" y="0"/>
                  </a:lnTo>
                  <a:lnTo>
                    <a:pt x="399821" y="0"/>
                  </a:lnTo>
                  <a:lnTo>
                    <a:pt x="399821" y="524713"/>
                  </a:lnTo>
                  <a:lnTo>
                    <a:pt x="533095" y="524713"/>
                  </a:lnTo>
                  <a:lnTo>
                    <a:pt x="266547" y="791260"/>
                  </a:lnTo>
                  <a:lnTo>
                    <a:pt x="0" y="524713"/>
                  </a:lnTo>
                  <a:close/>
                </a:path>
              </a:pathLst>
            </a:custGeom>
            <a:ln w="10058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0" y="7145401"/>
            <a:ext cx="10044430" cy="38735"/>
            <a:chOff x="0" y="7145401"/>
            <a:chExt cx="10044430" cy="38735"/>
          </a:xfrm>
        </p:grpSpPr>
        <p:sp>
          <p:nvSpPr>
            <p:cNvPr id="10" name="object 10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44430" cy="7184390"/>
            <a:chOff x="0" y="0"/>
            <a:chExt cx="10044430" cy="7184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20579" cy="7184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959" y="343687"/>
              <a:ext cx="7238695" cy="8180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1107" y="311835"/>
              <a:ext cx="7302500" cy="882015"/>
            </a:xfrm>
            <a:custGeom>
              <a:avLst/>
              <a:gdLst/>
              <a:ahLst/>
              <a:cxnLst/>
              <a:rect l="l" t="t" r="r" b="b"/>
              <a:pathLst>
                <a:path w="7302500" h="882015">
                  <a:moveTo>
                    <a:pt x="0" y="881786"/>
                  </a:moveTo>
                  <a:lnTo>
                    <a:pt x="7302398" y="881786"/>
                  </a:lnTo>
                  <a:lnTo>
                    <a:pt x="7302398" y="0"/>
                  </a:lnTo>
                  <a:lnTo>
                    <a:pt x="0" y="0"/>
                  </a:lnTo>
                  <a:lnTo>
                    <a:pt x="0" y="881786"/>
                  </a:lnTo>
                  <a:close/>
                </a:path>
              </a:pathLst>
            </a:custGeom>
            <a:ln w="637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3508" y="2244725"/>
              <a:ext cx="1632813" cy="1005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8479" y="2239695"/>
              <a:ext cx="1643380" cy="1016000"/>
            </a:xfrm>
            <a:custGeom>
              <a:avLst/>
              <a:gdLst/>
              <a:ahLst/>
              <a:cxnLst/>
              <a:rect l="l" t="t" r="r" b="b"/>
              <a:pathLst>
                <a:path w="1643380" h="1016000">
                  <a:moveTo>
                    <a:pt x="0" y="1015898"/>
                  </a:moveTo>
                  <a:lnTo>
                    <a:pt x="1642872" y="1015898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1015898"/>
                  </a:lnTo>
                  <a:close/>
                </a:path>
              </a:pathLst>
            </a:custGeom>
            <a:ln w="1005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6614" y="2613532"/>
              <a:ext cx="523036" cy="134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9909" y="2767761"/>
              <a:ext cx="519684" cy="1274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0630" y="2613532"/>
              <a:ext cx="395630" cy="2816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70" y="2388895"/>
              <a:ext cx="1230477" cy="8147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92341" y="2383866"/>
              <a:ext cx="1240790" cy="824865"/>
            </a:xfrm>
            <a:custGeom>
              <a:avLst/>
              <a:gdLst/>
              <a:ahLst/>
              <a:cxnLst/>
              <a:rect l="l" t="t" r="r" b="b"/>
              <a:pathLst>
                <a:path w="1240790" h="824864">
                  <a:moveTo>
                    <a:pt x="0" y="824788"/>
                  </a:moveTo>
                  <a:lnTo>
                    <a:pt x="1240536" y="82478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824788"/>
                  </a:lnTo>
                  <a:close/>
                </a:path>
              </a:pathLst>
            </a:custGeom>
            <a:ln w="10058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1644" y="2365425"/>
              <a:ext cx="1025956" cy="8549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76615" y="2360396"/>
              <a:ext cx="1036319" cy="865505"/>
            </a:xfrm>
            <a:custGeom>
              <a:avLst/>
              <a:gdLst/>
              <a:ahLst/>
              <a:cxnLst/>
              <a:rect l="l" t="t" r="r" b="b"/>
              <a:pathLst>
                <a:path w="1036320" h="865505">
                  <a:moveTo>
                    <a:pt x="0" y="865022"/>
                  </a:moveTo>
                  <a:lnTo>
                    <a:pt x="1036015" y="865022"/>
                  </a:lnTo>
                  <a:lnTo>
                    <a:pt x="1036015" y="0"/>
                  </a:lnTo>
                  <a:lnTo>
                    <a:pt x="0" y="0"/>
                  </a:lnTo>
                  <a:lnTo>
                    <a:pt x="0" y="865022"/>
                  </a:lnTo>
                  <a:close/>
                </a:path>
              </a:pathLst>
            </a:custGeom>
            <a:ln w="1005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841" y="2647060"/>
              <a:ext cx="392277" cy="2816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3121" y="2328544"/>
              <a:ext cx="1662988" cy="9790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38091" y="2323515"/>
              <a:ext cx="1673225" cy="989330"/>
            </a:xfrm>
            <a:custGeom>
              <a:avLst/>
              <a:gdLst/>
              <a:ahLst/>
              <a:cxnLst/>
              <a:rect l="l" t="t" r="r" b="b"/>
              <a:pathLst>
                <a:path w="1673225" h="989329">
                  <a:moveTo>
                    <a:pt x="0" y="989076"/>
                  </a:moveTo>
                  <a:lnTo>
                    <a:pt x="1673047" y="989076"/>
                  </a:lnTo>
                  <a:lnTo>
                    <a:pt x="1673047" y="0"/>
                  </a:lnTo>
                  <a:lnTo>
                    <a:pt x="0" y="0"/>
                  </a:lnTo>
                  <a:lnTo>
                    <a:pt x="0" y="989076"/>
                  </a:lnTo>
                  <a:close/>
                </a:path>
              </a:pathLst>
            </a:custGeom>
            <a:ln w="1005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3251" y="3931183"/>
              <a:ext cx="7238695" cy="26621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7145401"/>
              <a:ext cx="10044430" cy="11430"/>
            </a:xfrm>
            <a:custGeom>
              <a:avLst/>
              <a:gdLst/>
              <a:ahLst/>
              <a:cxnLst/>
              <a:rect l="l" t="t" r="r" b="b"/>
              <a:pathLst>
                <a:path w="10044430" h="11429">
                  <a:moveTo>
                    <a:pt x="10044049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10044049" y="11176"/>
                  </a:lnTo>
                  <a:lnTo>
                    <a:pt x="10044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2913" y="7162165"/>
              <a:ext cx="961136" cy="2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2022-12-01T11:55:50Z</dcterms:created>
  <dcterms:modified xsi:type="dcterms:W3CDTF">2022-12-01T11:55:50Z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2022-12-01T00:00:00Z</vt:filetime>
  </property>
</Properties>
</file>